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1" r:id="rId5"/>
    <p:sldMasterId id="2147483773" r:id="rId6"/>
    <p:sldMasterId id="2147483786" r:id="rId7"/>
  </p:sldMasterIdLst>
  <p:notesMasterIdLst>
    <p:notesMasterId r:id="rId24"/>
  </p:notesMasterIdLst>
  <p:sldIdLst>
    <p:sldId id="288" r:id="rId8"/>
    <p:sldId id="257" r:id="rId9"/>
    <p:sldId id="289" r:id="rId10"/>
    <p:sldId id="290" r:id="rId11"/>
    <p:sldId id="317" r:id="rId12"/>
    <p:sldId id="306" r:id="rId13"/>
    <p:sldId id="302" r:id="rId14"/>
    <p:sldId id="319" r:id="rId15"/>
    <p:sldId id="320" r:id="rId16"/>
    <p:sldId id="321" r:id="rId17"/>
    <p:sldId id="324" r:id="rId18"/>
    <p:sldId id="325" r:id="rId19"/>
    <p:sldId id="326" r:id="rId20"/>
    <p:sldId id="322" r:id="rId21"/>
    <p:sldId id="323" r:id="rId22"/>
    <p:sldId id="305" r:id="rId23"/>
  </p:sldIdLst>
  <p:sldSz cx="9144000" cy="5715000" type="screen16x10"/>
  <p:notesSz cx="6858000" cy="9144000"/>
  <p:defaultTextStyle>
    <a:defPPr>
      <a:defRPr lang="fr-FR"/>
    </a:defPPr>
    <a:lvl1pPr marL="0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1pPr>
    <a:lvl2pPr marL="398587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2pPr>
    <a:lvl3pPr marL="797174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3pPr>
    <a:lvl4pPr marL="1195761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4pPr>
    <a:lvl5pPr marL="1594348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5pPr>
    <a:lvl6pPr marL="1992935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6pPr>
    <a:lvl7pPr marL="2391522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7pPr>
    <a:lvl8pPr marL="2790109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8pPr>
    <a:lvl9pPr marL="3188696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94"/>
    <p:restoredTop sz="80870" autoAdjust="0"/>
  </p:normalViewPr>
  <p:slideViewPr>
    <p:cSldViewPr snapToGrid="0" snapToObjects="1">
      <p:cViewPr varScale="1">
        <p:scale>
          <a:sx n="70" d="100"/>
          <a:sy n="70" d="100"/>
        </p:scale>
        <p:origin x="930" y="7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93242-A1A9-CC43-A2EE-9EE798A2CEAF}" type="datetimeFigureOut">
              <a:rPr lang="fr-FR" smtClean="0"/>
              <a:t>24/10/2019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0E462F-C152-3342-BD7F-580EF8FAFC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379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1pPr>
    <a:lvl2pPr marL="398587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2pPr>
    <a:lvl3pPr marL="797174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3pPr>
    <a:lvl4pPr marL="1195761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4pPr>
    <a:lvl5pPr marL="1594348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5pPr>
    <a:lvl6pPr marL="1992935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6pPr>
    <a:lvl7pPr marL="2391522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7pPr>
    <a:lvl8pPr marL="2790109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8pPr>
    <a:lvl9pPr marL="3188696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 simplifier et mélanger avec précédentes.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E462F-C152-3342-BD7F-580EF8FAFC2F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144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ES - couv institutionnel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143000" y="2161359"/>
            <a:ext cx="6858000" cy="286232"/>
          </a:xfrm>
        </p:spPr>
        <p:txBody>
          <a:bodyPr anchor="ctr" anchorCtr="0">
            <a:spAutoFit/>
          </a:bodyPr>
          <a:lstStyle>
            <a:lvl1pPr algn="ctr">
              <a:defRPr lang="fr-FR" sz="14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461446"/>
            <a:ext cx="6858000" cy="369332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0"/>
          </p:nvPr>
        </p:nvSpPr>
        <p:spPr>
          <a:xfrm>
            <a:off x="1143000" y="2830777"/>
            <a:ext cx="6858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508089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10896" y="507991"/>
            <a:ext cx="6858000" cy="369332"/>
          </a:xfrm>
        </p:spPr>
        <p:txBody>
          <a:bodyPr/>
          <a:lstStyle/>
          <a:p>
            <a:r>
              <a:rPr lang="fr-FR" dirty="0"/>
              <a:t>Sommaire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30752" y="1520825"/>
            <a:ext cx="4527423" cy="36274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167D-292E-8142-ABF3-3BDF0609D345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Sous-titre 2"/>
          <p:cNvSpPr>
            <a:spLocks noGrp="1"/>
          </p:cNvSpPr>
          <p:nvPr>
            <p:ph type="subTitle" idx="13" hasCustomPrompt="1"/>
          </p:nvPr>
        </p:nvSpPr>
        <p:spPr>
          <a:xfrm>
            <a:off x="310896" y="249459"/>
            <a:ext cx="6858000" cy="230832"/>
          </a:xfrm>
        </p:spPr>
        <p:txBody>
          <a:bodyPr>
            <a:spAutoFit/>
          </a:bodyPr>
          <a:lstStyle>
            <a:lvl1pPr marL="0" indent="0" algn="l">
              <a:buNone/>
              <a:defRPr sz="10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OBJET DE LA PRESENTATION - DATE</a:t>
            </a:r>
          </a:p>
        </p:txBody>
      </p:sp>
      <p:sp>
        <p:nvSpPr>
          <p:cNvPr id="12" name="Espace réservé du contenu 2"/>
          <p:cNvSpPr>
            <a:spLocks noGrp="1"/>
          </p:cNvSpPr>
          <p:nvPr>
            <p:ph idx="14" hasCustomPrompt="1"/>
          </p:nvPr>
        </p:nvSpPr>
        <p:spPr>
          <a:xfrm>
            <a:off x="8401051" y="1520825"/>
            <a:ext cx="485774" cy="36274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dirty="0"/>
              <a:t>N°</a:t>
            </a:r>
          </a:p>
        </p:txBody>
      </p:sp>
    </p:spTree>
    <p:extLst>
      <p:ext uri="{BB962C8B-B14F-4D97-AF65-F5344CB8AC3E}">
        <p14:creationId xmlns:p14="http://schemas.microsoft.com/office/powerpoint/2010/main" val="1459190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730752" y="507991"/>
            <a:ext cx="3438144" cy="369332"/>
          </a:xfrm>
        </p:spPr>
        <p:txBody>
          <a:bodyPr/>
          <a:lstStyle/>
          <a:p>
            <a:r>
              <a:rPr lang="fr-FR" dirty="0"/>
              <a:t>Sommaire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30752" y="1520825"/>
            <a:ext cx="4527423" cy="36274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1167D-292E-8142-ABF3-3BDF0609D345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Sous-titre 2"/>
          <p:cNvSpPr>
            <a:spLocks noGrp="1"/>
          </p:cNvSpPr>
          <p:nvPr>
            <p:ph type="subTitle" idx="13" hasCustomPrompt="1"/>
          </p:nvPr>
        </p:nvSpPr>
        <p:spPr>
          <a:xfrm>
            <a:off x="3730752" y="249459"/>
            <a:ext cx="3438144" cy="230832"/>
          </a:xfrm>
        </p:spPr>
        <p:txBody>
          <a:bodyPr wrap="square">
            <a:spAutoFit/>
          </a:bodyPr>
          <a:lstStyle>
            <a:lvl1pPr marL="0" indent="0" algn="l">
              <a:buNone/>
              <a:defRPr sz="10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OBJET DE LA PRESENTATION - DATE</a:t>
            </a:r>
          </a:p>
        </p:txBody>
      </p:sp>
      <p:sp>
        <p:nvSpPr>
          <p:cNvPr id="12" name="Espace réservé du contenu 2"/>
          <p:cNvSpPr>
            <a:spLocks noGrp="1"/>
          </p:cNvSpPr>
          <p:nvPr>
            <p:ph idx="14" hasCustomPrompt="1"/>
          </p:nvPr>
        </p:nvSpPr>
        <p:spPr>
          <a:xfrm>
            <a:off x="8401051" y="1520825"/>
            <a:ext cx="485774" cy="36274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7" name="Espace réservé pour une image  2"/>
          <p:cNvSpPr>
            <a:spLocks noGrp="1"/>
          </p:cNvSpPr>
          <p:nvPr>
            <p:ph type="pic" idx="15"/>
          </p:nvPr>
        </p:nvSpPr>
        <p:spPr>
          <a:xfrm>
            <a:off x="0" y="0"/>
            <a:ext cx="3243263" cy="5715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7712" y="516297"/>
            <a:ext cx="7874738" cy="424732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8EFC2-1E6F-E543-8F2B-2782CBB9317F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97712" y="251260"/>
            <a:ext cx="7166344" cy="2650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000" b="0" kern="12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OBJET DE LA PRESENTATION - DATE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5"/>
          </p:nvPr>
        </p:nvSpPr>
        <p:spPr>
          <a:xfrm>
            <a:off x="298450" y="1206500"/>
            <a:ext cx="8288340" cy="3971556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7291641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00424" y="516297"/>
            <a:ext cx="4772026" cy="424732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00424" y="1206066"/>
            <a:ext cx="5186366" cy="3970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8EFC2-1E6F-E543-8F2B-2782CBB9317F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1" y="0"/>
            <a:ext cx="3181610" cy="57150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i="1">
                <a:solidFill>
                  <a:srgbClr val="002060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3400424" y="251260"/>
            <a:ext cx="4063632" cy="2650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000" b="0" kern="12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OBJET DE LA PRESENTATION - DATE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test</a:t>
            </a:r>
            <a:endParaRPr lang="fr-FR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onn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7079" y="516297"/>
            <a:ext cx="7885371" cy="424732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8EFC2-1E6F-E543-8F2B-2782CBB9317F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87079" y="251260"/>
            <a:ext cx="7176977" cy="2650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000" b="0" kern="12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OBJET DE LA PRESENTATION - DATE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5"/>
          </p:nvPr>
        </p:nvSpPr>
        <p:spPr>
          <a:xfrm>
            <a:off x="287080" y="1206066"/>
            <a:ext cx="4127646" cy="3970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/>
          </p:nvPr>
        </p:nvSpPr>
        <p:spPr>
          <a:xfrm>
            <a:off x="4766931" y="1206066"/>
            <a:ext cx="4127646" cy="3970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test</a:t>
            </a:r>
            <a:endParaRPr lang="fr-FR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Bleu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03194" y="580095"/>
            <a:ext cx="4660862" cy="4247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454959" y="5372251"/>
            <a:ext cx="2057400" cy="303212"/>
          </a:xfrm>
        </p:spPr>
        <p:txBody>
          <a:bodyPr/>
          <a:lstStyle/>
          <a:p>
            <a:fld id="{62B8EFC2-1E6F-E543-8F2B-2782CBB9317F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803194" y="304425"/>
            <a:ext cx="4660862" cy="2650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000" b="0" kern="12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OBJET DE LA PRESENTATION - DATE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/>
          </p:nvPr>
        </p:nvSpPr>
        <p:spPr>
          <a:xfrm>
            <a:off x="2803194" y="1201479"/>
            <a:ext cx="6091383" cy="397535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test</a:t>
            </a:r>
            <a:endParaRPr lang="fr-FR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Bleu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7079" y="537563"/>
            <a:ext cx="7176977" cy="4247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61289" y="5340352"/>
            <a:ext cx="2057400" cy="303212"/>
          </a:xfrm>
        </p:spPr>
        <p:txBody>
          <a:bodyPr/>
          <a:lstStyle/>
          <a:p>
            <a:fld id="{62B8EFC2-1E6F-E543-8F2B-2782CBB9317F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87079" y="261893"/>
            <a:ext cx="7176977" cy="2650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000" b="0" kern="12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OBJET DE LA PRESENTATION - DATE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/>
          </p:nvPr>
        </p:nvSpPr>
        <p:spPr>
          <a:xfrm>
            <a:off x="287080" y="1180214"/>
            <a:ext cx="8607498" cy="3996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test</a:t>
            </a:r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ES - couv proje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143000" y="2161359"/>
            <a:ext cx="6858000" cy="286232"/>
          </a:xfrm>
        </p:spPr>
        <p:txBody>
          <a:bodyPr anchor="ctr" anchorCtr="0">
            <a:spAutoFit/>
          </a:bodyPr>
          <a:lstStyle>
            <a:lvl1pPr algn="ctr">
              <a:defRPr lang="fr-FR" sz="14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461446"/>
            <a:ext cx="6858000" cy="369332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0"/>
          </p:nvPr>
        </p:nvSpPr>
        <p:spPr>
          <a:xfrm>
            <a:off x="1143000" y="2830777"/>
            <a:ext cx="6858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ES - couv co-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143000" y="2161359"/>
            <a:ext cx="6858000" cy="286232"/>
          </a:xfrm>
        </p:spPr>
        <p:txBody>
          <a:bodyPr anchor="ctr" anchorCtr="0">
            <a:spAutoFit/>
          </a:bodyPr>
          <a:lstStyle>
            <a:lvl1pPr algn="ctr">
              <a:defRPr lang="fr-FR" sz="14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461446"/>
            <a:ext cx="6858000" cy="369332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0"/>
          </p:nvPr>
        </p:nvSpPr>
        <p:spPr>
          <a:xfrm>
            <a:off x="1143000" y="2830777"/>
            <a:ext cx="6858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ES - couv photo proje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143000" y="2161359"/>
            <a:ext cx="6858000" cy="286232"/>
          </a:xfrm>
        </p:spPr>
        <p:txBody>
          <a:bodyPr anchor="ctr" anchorCtr="0">
            <a:spAutoFit/>
          </a:bodyPr>
          <a:lstStyle>
            <a:lvl1pPr algn="ctr">
              <a:defRPr lang="fr-FR" sz="14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461446"/>
            <a:ext cx="6858000" cy="369332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0"/>
          </p:nvPr>
        </p:nvSpPr>
        <p:spPr>
          <a:xfrm>
            <a:off x="1143000" y="2830777"/>
            <a:ext cx="6858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0"/>
            <a:ext cx="9144000" cy="2018211"/>
          </a:xfrm>
        </p:spPr>
        <p:txBody>
          <a:bodyPr anchor="t"/>
          <a:lstStyle>
            <a:lvl1pPr marL="0" indent="0">
              <a:buNone/>
              <a:defRPr sz="2400" i="1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ES - couv photo co-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143000" y="2161359"/>
            <a:ext cx="6858000" cy="286232"/>
          </a:xfrm>
        </p:spPr>
        <p:txBody>
          <a:bodyPr anchor="ctr" anchorCtr="0">
            <a:spAutoFit/>
          </a:bodyPr>
          <a:lstStyle>
            <a:lvl1pPr algn="ctr">
              <a:defRPr lang="fr-FR" sz="14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461446"/>
            <a:ext cx="6858000" cy="369332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0"/>
          </p:nvPr>
        </p:nvSpPr>
        <p:spPr>
          <a:xfrm>
            <a:off x="1143000" y="2830777"/>
            <a:ext cx="6858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0"/>
            <a:ext cx="9144000" cy="2018211"/>
          </a:xfrm>
        </p:spPr>
        <p:txBody>
          <a:bodyPr anchor="t"/>
          <a:lstStyle>
            <a:lvl1pPr marL="0" indent="0">
              <a:buNone/>
              <a:defRPr sz="2400" i="1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ES - couv pho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143000" y="2161359"/>
            <a:ext cx="6858000" cy="286232"/>
          </a:xfrm>
        </p:spPr>
        <p:txBody>
          <a:bodyPr anchor="ctr" anchorCtr="0">
            <a:spAutoFit/>
          </a:bodyPr>
          <a:lstStyle>
            <a:lvl1pPr algn="ctr">
              <a:defRPr lang="fr-FR" sz="14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461446"/>
            <a:ext cx="6858000" cy="369332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0"/>
          </p:nvPr>
        </p:nvSpPr>
        <p:spPr>
          <a:xfrm>
            <a:off x="1143000" y="2830777"/>
            <a:ext cx="6858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0"/>
            <a:ext cx="9144000" cy="2018211"/>
          </a:xfrm>
        </p:spPr>
        <p:txBody>
          <a:bodyPr anchor="t"/>
          <a:lstStyle>
            <a:lvl1pPr marL="0" indent="0">
              <a:buNone/>
              <a:defRPr sz="2400" i="1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ES - couv photo vert.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364181" y="1953542"/>
            <a:ext cx="4779819" cy="286232"/>
          </a:xfrm>
        </p:spPr>
        <p:txBody>
          <a:bodyPr wrap="square" anchor="ctr" anchorCtr="0">
            <a:spAutoFit/>
          </a:bodyPr>
          <a:lstStyle>
            <a:lvl1pPr algn="ctr">
              <a:defRPr lang="fr-FR" sz="14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364181" y="2253629"/>
            <a:ext cx="4779819" cy="707886"/>
          </a:xfrm>
        </p:spPr>
        <p:txBody>
          <a:bodyPr wrap="square"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0"/>
          </p:nvPr>
        </p:nvSpPr>
        <p:spPr>
          <a:xfrm>
            <a:off x="4364181" y="2622960"/>
            <a:ext cx="4779819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0"/>
            <a:ext cx="4364182" cy="5715000"/>
          </a:xfrm>
        </p:spPr>
        <p:txBody>
          <a:bodyPr anchor="t"/>
          <a:lstStyle>
            <a:lvl1pPr marL="0" indent="0">
              <a:buNone/>
              <a:defRPr sz="2400" i="1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ES - couv photo vert. proje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364181" y="1953542"/>
            <a:ext cx="4779819" cy="286232"/>
          </a:xfrm>
        </p:spPr>
        <p:txBody>
          <a:bodyPr wrap="square" anchor="ctr" anchorCtr="0">
            <a:spAutoFit/>
          </a:bodyPr>
          <a:lstStyle>
            <a:lvl1pPr algn="ctr">
              <a:defRPr lang="fr-FR" sz="14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364181" y="2253629"/>
            <a:ext cx="4779819" cy="707886"/>
          </a:xfrm>
        </p:spPr>
        <p:txBody>
          <a:bodyPr wrap="square"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0"/>
          </p:nvPr>
        </p:nvSpPr>
        <p:spPr>
          <a:xfrm>
            <a:off x="4364181" y="2622960"/>
            <a:ext cx="4779819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0"/>
            <a:ext cx="4364182" cy="5715000"/>
          </a:xfrm>
        </p:spPr>
        <p:txBody>
          <a:bodyPr anchor="t"/>
          <a:lstStyle>
            <a:lvl1pPr marL="0" indent="0">
              <a:buNone/>
              <a:defRPr sz="2400" i="1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ES - couv photo vert. co-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364181" y="1953542"/>
            <a:ext cx="4779819" cy="286232"/>
          </a:xfrm>
        </p:spPr>
        <p:txBody>
          <a:bodyPr wrap="square" anchor="ctr" anchorCtr="0">
            <a:spAutoFit/>
          </a:bodyPr>
          <a:lstStyle>
            <a:lvl1pPr algn="ctr">
              <a:defRPr lang="fr-FR" sz="14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364181" y="2253629"/>
            <a:ext cx="4779819" cy="707886"/>
          </a:xfrm>
        </p:spPr>
        <p:txBody>
          <a:bodyPr wrap="square"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0"/>
          </p:nvPr>
        </p:nvSpPr>
        <p:spPr>
          <a:xfrm>
            <a:off x="4364181" y="2622960"/>
            <a:ext cx="4779819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0"/>
            <a:ext cx="4364182" cy="5715000"/>
          </a:xfrm>
        </p:spPr>
        <p:txBody>
          <a:bodyPr anchor="t"/>
          <a:lstStyle>
            <a:lvl1pPr marL="0" indent="0">
              <a:buNone/>
              <a:defRPr sz="2400" i="1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1.jp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1104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 1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520825"/>
            <a:ext cx="7886700" cy="3627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582049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63" r:id="rId2"/>
    <p:sldLayoutId id="2147483764" r:id="rId3"/>
    <p:sldLayoutId id="2147483766" r:id="rId4"/>
    <p:sldLayoutId id="2147483768" r:id="rId5"/>
    <p:sldLayoutId id="2147483769" r:id="rId6"/>
    <p:sldLayoutId id="2147483770" r:id="rId7"/>
    <p:sldLayoutId id="2147483771" r:id="rId8"/>
    <p:sldLayoutId id="2147483772" r:id="rId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lang="fr-FR" sz="1400" b="1" i="0" kern="1200" dirty="0">
          <a:solidFill>
            <a:schemeClr val="bg1"/>
          </a:solidFill>
          <a:latin typeface="Arial Black" charset="0"/>
          <a:ea typeface="Arial Black" charset="0"/>
          <a:cs typeface="Arial Black" charset="0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 typeface="Arial"/>
        <a:buNone/>
        <a:defRPr sz="1400" b="1" i="0" kern="1200">
          <a:solidFill>
            <a:schemeClr val="bg1"/>
          </a:solidFill>
          <a:latin typeface="Arial Black" charset="0"/>
          <a:ea typeface="Arial Black" charset="0"/>
          <a:cs typeface="Arial Black" charset="0"/>
        </a:defRPr>
      </a:lvl1pPr>
      <a:lvl2pPr marL="0" indent="0" algn="ctr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lang="fr-FR" sz="1400" b="1" i="0" kern="1200" dirty="0" smtClean="0">
          <a:solidFill>
            <a:srgbClr val="00B0F0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bg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bg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bg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10896" y="507991"/>
            <a:ext cx="8204454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fr-FR" dirty="0"/>
              <a:t>Sommaire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30752" y="1520825"/>
            <a:ext cx="4784598" cy="3627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31102" y="5352352"/>
            <a:ext cx="20574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7208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85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1" i="0" kern="1200">
          <a:solidFill>
            <a:srgbClr val="002060"/>
          </a:solidFill>
          <a:latin typeface="Arial Black" charset="0"/>
          <a:ea typeface="Arial Black" charset="0"/>
          <a:cs typeface="Arial Black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0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85750" y="543997"/>
            <a:ext cx="7886700" cy="369332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29390" y="5340352"/>
            <a:ext cx="20574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62B8EFC2-1E6F-E543-8F2B-2782CBB9317F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628650" y="1520825"/>
            <a:ext cx="7886700" cy="3627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5244323"/>
            <a:ext cx="30861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test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956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99" r:id="rId2"/>
    <p:sldLayoutId id="2147483798" r:id="rId3"/>
    <p:sldLayoutId id="2147483800" r:id="rId4"/>
    <p:sldLayoutId id="2147483801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fr-FR" sz="2000" b="1" i="0" kern="1200" smtClean="0">
          <a:solidFill>
            <a:srgbClr val="002060"/>
          </a:solidFill>
          <a:latin typeface="Arial Black" charset="0"/>
          <a:ea typeface="Arial Black" charset="0"/>
          <a:cs typeface="Arial Black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lang="fr-FR" sz="2000" b="1" kern="1200" dirty="0" smtClean="0">
          <a:solidFill>
            <a:srgbClr val="002060"/>
          </a:solidFill>
          <a:latin typeface="Arial" charset="0"/>
          <a:ea typeface="Arial" charset="0"/>
          <a:cs typeface="Arial" charset="0"/>
        </a:defRPr>
      </a:lvl1pPr>
      <a:lvl2pPr marL="3600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18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2pPr>
      <a:lvl3pPr marL="612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artes.esa.int/projects/development-open-source-modular-and-flexible-satellite-network-simulator" TargetMode="Externa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sand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www.openbach.org/" TargetMode="Externa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www.nsnam.org/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461446"/>
            <a:ext cx="6858000" cy="400110"/>
          </a:xfrm>
        </p:spPr>
        <p:txBody>
          <a:bodyPr/>
          <a:lstStyle/>
          <a:p>
            <a:r>
              <a:rPr lang="fr-FR" dirty="0"/>
              <a:t>CNES SATCOM OPEN SOURCE TOOLS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0"/>
          </p:nvPr>
        </p:nvSpPr>
        <p:spPr>
          <a:xfrm>
            <a:off x="1143000" y="2830777"/>
            <a:ext cx="6858000" cy="649402"/>
          </a:xfrm>
        </p:spPr>
        <p:txBody>
          <a:bodyPr>
            <a:normAutofit/>
          </a:bodyPr>
          <a:lstStyle/>
          <a:p>
            <a:r>
              <a:rPr lang="fr-FR" dirty="0"/>
              <a:t>SATCOM </a:t>
            </a:r>
            <a:r>
              <a:rPr lang="fr-FR" dirty="0" err="1"/>
              <a:t>access</a:t>
            </a:r>
            <a:r>
              <a:rPr lang="fr-FR" dirty="0"/>
              <a:t> and network team</a:t>
            </a:r>
          </a:p>
          <a:p>
            <a:r>
              <a:rPr lang="fr-FR" dirty="0"/>
              <a:t>DSO/NT/ST</a:t>
            </a:r>
          </a:p>
        </p:txBody>
      </p:sp>
    </p:spTree>
    <p:extLst>
      <p:ext uri="{BB962C8B-B14F-4D97-AF65-F5344CB8AC3E}">
        <p14:creationId xmlns:p14="http://schemas.microsoft.com/office/powerpoint/2010/main" val="14079660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7712" y="543997"/>
            <a:ext cx="7874738" cy="369332"/>
          </a:xfrm>
        </p:spPr>
        <p:txBody>
          <a:bodyPr/>
          <a:lstStyle/>
          <a:p>
            <a:r>
              <a:rPr lang="fr-FR" dirty="0"/>
              <a:t>SNS3 </a:t>
            </a:r>
            <a:r>
              <a:rPr lang="fr-FR" dirty="0" err="1"/>
              <a:t>Organization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8EFC2-1E6F-E543-8F2B-2782CBB9317F}" type="slidenum">
              <a:rPr lang="fr-FR" smtClean="0"/>
              <a:t>10</a:t>
            </a:fld>
            <a:endParaRPr lang="fr-FR"/>
          </a:p>
        </p:txBody>
      </p:sp>
      <p:sp>
        <p:nvSpPr>
          <p:cNvPr id="4" name="Sous-titre 3"/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CNES SATCOM OPEN SOURCE TOOLS</a:t>
            </a:r>
          </a:p>
          <a:p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5"/>
          </p:nvPr>
        </p:nvSpPr>
        <p:spPr>
          <a:xfrm>
            <a:off x="298450" y="964129"/>
            <a:ext cx="8288340" cy="3971556"/>
          </a:xfrm>
        </p:spPr>
        <p:txBody>
          <a:bodyPr>
            <a:normAutofit/>
          </a:bodyPr>
          <a:lstStyle/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/>
              <a:t>Code source </a:t>
            </a:r>
            <a:r>
              <a:rPr lang="fr-FR" sz="1600" dirty="0" err="1"/>
              <a:t>available</a:t>
            </a:r>
            <a:r>
              <a:rPr lang="fr-FR" sz="1600" dirty="0"/>
              <a:t> </a:t>
            </a:r>
            <a:r>
              <a:rPr lang="fr-FR" sz="1600" dirty="0" err="1"/>
              <a:t>under</a:t>
            </a:r>
            <a:r>
              <a:rPr lang="fr-FR" sz="1600" dirty="0"/>
              <a:t> GPLv2 licence (</a:t>
            </a:r>
            <a:r>
              <a:rPr lang="fr-FR" sz="1600" dirty="0" err="1"/>
              <a:t>same</a:t>
            </a:r>
            <a:r>
              <a:rPr lang="fr-FR" sz="1600" dirty="0"/>
              <a:t> as ns-3)</a:t>
            </a:r>
          </a:p>
          <a:p>
            <a:endParaRPr lang="fr-FR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 err="1"/>
              <a:t>From</a:t>
            </a:r>
            <a:r>
              <a:rPr lang="fr-FR" sz="1600" dirty="0"/>
              <a:t> E</a:t>
            </a:r>
            <a:r>
              <a:rPr lang="en-US" sz="1600" dirty="0"/>
              <a:t>SA ARTES 5.1 AO6947 project, “Development of an Open-Source, Modular and Flexible Satellite Network Simulator”, 2012 – 2014, </a:t>
            </a:r>
            <a:r>
              <a:rPr lang="en-US" sz="1600" dirty="0">
                <a:hlinkClick r:id="rId2"/>
              </a:rPr>
              <a:t>http://artes.esa.int/projects/development-open-source-modular-and-flexible-satellite-network-simulator</a:t>
            </a: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Particular status : </a:t>
            </a:r>
            <a:r>
              <a:rPr lang="en-US" sz="1600" dirty="0" err="1"/>
              <a:t>exising</a:t>
            </a:r>
            <a:r>
              <a:rPr lang="en-US" sz="1600" dirty="0"/>
              <a:t> codebase, community &amp; </a:t>
            </a:r>
            <a:r>
              <a:rPr lang="en-US" sz="1600" dirty="0" err="1"/>
              <a:t>licence</a:t>
            </a:r>
            <a:endParaRPr lang="en-US" sz="1600" dirty="0"/>
          </a:p>
          <a:p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On going discussion with Magister and ESA to handle together the evolutions of Satellite NS3.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1820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297712" y="543997"/>
            <a:ext cx="7874738" cy="369332"/>
          </a:xfrm>
        </p:spPr>
        <p:txBody>
          <a:bodyPr/>
          <a:lstStyle/>
          <a:p>
            <a:r>
              <a:rPr lang="fr-FR" dirty="0" err="1"/>
              <a:t>Different</a:t>
            </a:r>
            <a:r>
              <a:rPr lang="fr-FR" dirty="0"/>
              <a:t> </a:t>
            </a:r>
            <a:r>
              <a:rPr lang="fr-FR" dirty="0" err="1"/>
              <a:t>valorization</a:t>
            </a:r>
            <a:r>
              <a:rPr lang="fr-FR" dirty="0"/>
              <a:t> : </a:t>
            </a:r>
            <a:r>
              <a:rPr lang="fr-FR" dirty="0" err="1"/>
              <a:t>why</a:t>
            </a:r>
            <a:r>
              <a:rPr lang="fr-FR" dirty="0"/>
              <a:t> Open-Source?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8EFC2-1E6F-E543-8F2B-2782CBB9317F}" type="slidenum">
              <a:rPr lang="fr-FR" smtClean="0"/>
              <a:t>11</a:t>
            </a:fld>
            <a:endParaRPr lang="fr-FR"/>
          </a:p>
        </p:txBody>
      </p:sp>
      <p:sp>
        <p:nvSpPr>
          <p:cNvPr id="9" name="Sous-titre 8"/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CNES SATCOM OPEN SOURCE TOOLS</a:t>
            </a:r>
          </a:p>
          <a:p>
            <a:endParaRPr lang="fr-FR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5"/>
          </p:nvPr>
        </p:nvSpPr>
        <p:spPr/>
        <p:txBody>
          <a:bodyPr>
            <a:normAutofit/>
          </a:bodyPr>
          <a:lstStyle/>
          <a:p>
            <a:pPr marL="588600" lvl="1" indent="-457200">
              <a:spcBef>
                <a:spcPts val="1000"/>
              </a:spcBef>
              <a:buFont typeface="+mj-lt"/>
              <a:buAutoNum type="arabicPeriod"/>
            </a:pPr>
            <a:r>
              <a:rPr lang="fr-FR" altLang="x-none" sz="2000" b="1" dirty="0" err="1"/>
              <a:t>Capitalize</a:t>
            </a:r>
            <a:r>
              <a:rPr lang="fr-FR" altLang="x-none" sz="2000" b="1" dirty="0"/>
              <a:t> and </a:t>
            </a:r>
            <a:r>
              <a:rPr lang="fr-FR" altLang="x-none" sz="2000" b="1" dirty="0" err="1"/>
              <a:t>improve</a:t>
            </a:r>
            <a:r>
              <a:rPr lang="fr-FR" altLang="x-none" sz="2000" b="1" dirty="0"/>
              <a:t> </a:t>
            </a:r>
            <a:r>
              <a:rPr lang="fr-FR" altLang="x-none" sz="2000" b="1" dirty="0" err="1"/>
              <a:t>knowledge</a:t>
            </a:r>
            <a:r>
              <a:rPr lang="fr-FR" altLang="x-none" sz="2000" b="1" dirty="0"/>
              <a:t> </a:t>
            </a:r>
            <a:r>
              <a:rPr lang="fr-FR" altLang="x-none" sz="2000" b="1" dirty="0" err="1"/>
              <a:t>between</a:t>
            </a:r>
            <a:r>
              <a:rPr lang="fr-FR" altLang="x-none" sz="2000" b="1" dirty="0"/>
              <a:t> </a:t>
            </a:r>
            <a:r>
              <a:rPr lang="fr-FR" altLang="x-none" sz="2000" b="1" dirty="0" err="1"/>
              <a:t>technical</a:t>
            </a:r>
            <a:r>
              <a:rPr lang="fr-FR" altLang="x-none" sz="2000" b="1" dirty="0"/>
              <a:t> </a:t>
            </a:r>
            <a:r>
              <a:rPr lang="fr-FR" altLang="x-none" sz="2000" b="1" dirty="0" err="1"/>
              <a:t>activities</a:t>
            </a:r>
            <a:r>
              <a:rPr lang="fr-FR" altLang="x-none" sz="2000" b="1" dirty="0"/>
              <a:t> (</a:t>
            </a:r>
            <a:r>
              <a:rPr lang="fr-FR" altLang="x-none" sz="2000" b="1" dirty="0" err="1"/>
              <a:t>avoid</a:t>
            </a:r>
            <a:r>
              <a:rPr lang="fr-FR" altLang="x-none" sz="2000" b="1" dirty="0"/>
              <a:t> the « one </a:t>
            </a:r>
            <a:r>
              <a:rPr lang="fr-FR" altLang="x-none" sz="2000" b="1" dirty="0" err="1"/>
              <a:t>shot</a:t>
            </a:r>
            <a:r>
              <a:rPr lang="fr-FR" altLang="x-none" sz="2000" b="1" dirty="0"/>
              <a:t> » syndrome)</a:t>
            </a:r>
          </a:p>
          <a:p>
            <a:pPr marL="588600" lvl="1" indent="-457200">
              <a:spcBef>
                <a:spcPts val="1000"/>
              </a:spcBef>
              <a:buFont typeface="+mj-lt"/>
              <a:buAutoNum type="arabicPeriod"/>
            </a:pPr>
            <a:r>
              <a:rPr lang="fr-FR" altLang="x-none" sz="2000" b="1" dirty="0"/>
              <a:t>Be </a:t>
            </a:r>
            <a:r>
              <a:rPr lang="fr-FR" altLang="x-none" sz="2000" b="1" dirty="0" err="1"/>
              <a:t>independent</a:t>
            </a:r>
            <a:r>
              <a:rPr lang="fr-FR" altLang="x-none" sz="2000" b="1" dirty="0"/>
              <a:t> for </a:t>
            </a:r>
            <a:r>
              <a:rPr lang="fr-FR" altLang="x-none" sz="2000" b="1" dirty="0" err="1"/>
              <a:t>our</a:t>
            </a:r>
            <a:r>
              <a:rPr lang="fr-FR" altLang="x-none" sz="2000" b="1" dirty="0"/>
              <a:t> call for tenders (R&amp;T </a:t>
            </a:r>
            <a:r>
              <a:rPr lang="fr-FR" altLang="x-none" sz="2000" b="1" dirty="0" err="1"/>
              <a:t>studies</a:t>
            </a:r>
            <a:r>
              <a:rPr lang="fr-FR" altLang="x-none" sz="2000" b="1" dirty="0"/>
              <a:t>, </a:t>
            </a:r>
            <a:r>
              <a:rPr lang="fr-FR" altLang="x-none" sz="2000" b="1" dirty="0" err="1"/>
              <a:t>Projects</a:t>
            </a:r>
            <a:r>
              <a:rPr lang="fr-FR" altLang="x-none" sz="2000" b="1" dirty="0"/>
              <a:t>) </a:t>
            </a:r>
          </a:p>
          <a:p>
            <a:pPr marL="588600" lvl="1" indent="-457200">
              <a:spcBef>
                <a:spcPts val="1000"/>
              </a:spcBef>
              <a:buFont typeface="+mj-lt"/>
              <a:buAutoNum type="arabicPeriod"/>
            </a:pPr>
            <a:r>
              <a:rPr lang="fr-FR" altLang="x-none" sz="2000" b="1" dirty="0"/>
              <a:t>Support the engineering on SATCOM </a:t>
            </a:r>
            <a:r>
              <a:rPr lang="fr-FR" altLang="x-none" sz="2000" b="1" dirty="0" err="1"/>
              <a:t>domain</a:t>
            </a:r>
            <a:r>
              <a:rPr lang="fr-FR" altLang="x-none" sz="2000" b="1" dirty="0"/>
              <a:t>, </a:t>
            </a:r>
            <a:r>
              <a:rPr lang="fr-FR" altLang="x-none" sz="2000" b="1" dirty="0" err="1"/>
              <a:t>build</a:t>
            </a:r>
            <a:r>
              <a:rPr lang="fr-FR" altLang="x-none" sz="2000" b="1" dirty="0"/>
              <a:t> a </a:t>
            </a:r>
            <a:r>
              <a:rPr lang="fr-FR" altLang="x-none" sz="2000" b="1" dirty="0" err="1"/>
              <a:t>community</a:t>
            </a:r>
            <a:endParaRPr lang="fr-FR" altLang="x-none" sz="2000" b="1" dirty="0"/>
          </a:p>
          <a:p>
            <a:pPr marL="588600" lvl="1" indent="-457200">
              <a:spcBef>
                <a:spcPts val="1000"/>
              </a:spcBef>
              <a:buFont typeface="+mj-lt"/>
              <a:buAutoNum type="arabicPeriod"/>
            </a:pPr>
            <a:r>
              <a:rPr lang="fr-FR" altLang="x-none" sz="2000" b="1" dirty="0" err="1"/>
              <a:t>Ethics</a:t>
            </a:r>
            <a:r>
              <a:rPr lang="fr-FR" altLang="x-none" sz="2000" b="1" dirty="0"/>
              <a:t>:  CNES </a:t>
            </a:r>
            <a:r>
              <a:rPr lang="fr-FR" altLang="x-none" sz="2000" b="1" dirty="0" err="1"/>
              <a:t>is</a:t>
            </a:r>
            <a:r>
              <a:rPr lang="fr-FR" altLang="x-none" sz="2000" b="1" dirty="0"/>
              <a:t> a public establishment</a:t>
            </a:r>
          </a:p>
          <a:p>
            <a:pPr marL="588600" lvl="1" indent="-457200">
              <a:spcBef>
                <a:spcPts val="1000"/>
              </a:spcBef>
              <a:buFont typeface="+mj-lt"/>
              <a:buAutoNum type="arabicPeriod"/>
            </a:pPr>
            <a:endParaRPr lang="en-US" dirty="0"/>
          </a:p>
          <a:p>
            <a:pPr marL="588600" lvl="1" indent="-457200">
              <a:spcBef>
                <a:spcPts val="1000"/>
              </a:spcBef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dirty="0"/>
              <a:t>For the </a:t>
            </a:r>
            <a:r>
              <a:rPr lang="fr-FR" dirty="0" err="1"/>
              <a:t>project</a:t>
            </a:r>
            <a:r>
              <a:rPr lang="fr-FR" dirty="0"/>
              <a:t>, Open-Source </a:t>
            </a:r>
            <a:r>
              <a:rPr lang="fr-FR" dirty="0" err="1"/>
              <a:t>is</a:t>
            </a:r>
            <a:r>
              <a:rPr lang="fr-FR" dirty="0"/>
              <a:t> more a </a:t>
            </a:r>
            <a:r>
              <a:rPr lang="fr-FR" dirty="0" err="1"/>
              <a:t>mean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a goal</a:t>
            </a:r>
          </a:p>
        </p:txBody>
      </p:sp>
    </p:spTree>
    <p:extLst>
      <p:ext uri="{BB962C8B-B14F-4D97-AF65-F5344CB8AC3E}">
        <p14:creationId xmlns:p14="http://schemas.microsoft.com/office/powerpoint/2010/main" val="1735109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297712" y="543997"/>
            <a:ext cx="7874738" cy="369332"/>
          </a:xfrm>
        </p:spPr>
        <p:txBody>
          <a:bodyPr/>
          <a:lstStyle/>
          <a:p>
            <a:r>
              <a:rPr lang="fr-FR" dirty="0" err="1"/>
              <a:t>Different</a:t>
            </a:r>
            <a:r>
              <a:rPr lang="fr-FR" dirty="0"/>
              <a:t> </a:t>
            </a:r>
            <a:r>
              <a:rPr lang="fr-FR" dirty="0" err="1"/>
              <a:t>valorization</a:t>
            </a:r>
            <a:r>
              <a:rPr lang="fr-FR" dirty="0"/>
              <a:t> : Building a </a:t>
            </a:r>
            <a:r>
              <a:rPr lang="fr-FR" dirty="0" err="1"/>
              <a:t>community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8EFC2-1E6F-E543-8F2B-2782CBB9317F}" type="slidenum">
              <a:rPr lang="fr-FR" smtClean="0"/>
              <a:t>12</a:t>
            </a:fld>
            <a:endParaRPr lang="fr-FR"/>
          </a:p>
        </p:txBody>
      </p:sp>
      <p:sp>
        <p:nvSpPr>
          <p:cNvPr id="9" name="Sous-titre 8"/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CNES SATCOM OPEN SOURCE TOOLS</a:t>
            </a:r>
          </a:p>
          <a:p>
            <a:endParaRPr lang="fr-FR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5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/>
              <a:t>Benefits of the community-based approach</a:t>
            </a:r>
          </a:p>
          <a:p>
            <a:r>
              <a:rPr lang="en-US" dirty="0" err="1"/>
              <a:t>OpenSAND</a:t>
            </a:r>
            <a:r>
              <a:rPr lang="en-US" dirty="0"/>
              <a:t> 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Feedback regarding satcom performances and future evolutions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Make satcom known to other communities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err="1"/>
              <a:t>OpenBACH</a:t>
            </a:r>
            <a:r>
              <a:rPr lang="en-US" dirty="0"/>
              <a:t> :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Acceleration of our projects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Many local improvements from different studies</a:t>
            </a:r>
          </a:p>
          <a:p>
            <a:endParaRPr lang="en-US" dirty="0"/>
          </a:p>
          <a:p>
            <a:r>
              <a:rPr lang="en-US" dirty="0"/>
              <a:t>SNS3 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Large ns3 existing community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Website, </a:t>
            </a:r>
            <a:r>
              <a:rPr lang="en-US" dirty="0" err="1"/>
              <a:t>github</a:t>
            </a:r>
            <a:r>
              <a:rPr lang="en-US" dirty="0"/>
              <a:t>, but confidential diffusion for now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9768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297712" y="543997"/>
            <a:ext cx="7874738" cy="369332"/>
          </a:xfrm>
        </p:spPr>
        <p:txBody>
          <a:bodyPr/>
          <a:lstStyle/>
          <a:p>
            <a:r>
              <a:rPr lang="fr-FR" dirty="0" err="1"/>
              <a:t>Different</a:t>
            </a:r>
            <a:r>
              <a:rPr lang="fr-FR" dirty="0"/>
              <a:t> </a:t>
            </a:r>
            <a:r>
              <a:rPr lang="fr-FR" dirty="0" err="1"/>
              <a:t>valorization</a:t>
            </a:r>
            <a:r>
              <a:rPr lang="fr-FR" dirty="0"/>
              <a:t> : </a:t>
            </a:r>
            <a:r>
              <a:rPr lang="fr-FR" dirty="0" err="1"/>
              <a:t>Closed</a:t>
            </a:r>
            <a:r>
              <a:rPr lang="fr-FR" dirty="0"/>
              <a:t> source?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8EFC2-1E6F-E543-8F2B-2782CBB9317F}" type="slidenum">
              <a:rPr lang="fr-FR" smtClean="0"/>
              <a:t>13</a:t>
            </a:fld>
            <a:endParaRPr lang="fr-FR"/>
          </a:p>
        </p:txBody>
      </p:sp>
      <p:sp>
        <p:nvSpPr>
          <p:cNvPr id="9" name="Sous-titre 8"/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CNES SATCOM OPEN SOURCE TOOLS</a:t>
            </a:r>
          </a:p>
          <a:p>
            <a:endParaRPr lang="fr-FR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5"/>
          </p:nvPr>
        </p:nvSpPr>
        <p:spPr/>
        <p:txBody>
          <a:bodyPr>
            <a:normAutofit/>
          </a:bodyPr>
          <a:lstStyle/>
          <a:p>
            <a:r>
              <a:rPr lang="en-US" dirty="0"/>
              <a:t>When and why do we do closed-source software?</a:t>
            </a:r>
          </a:p>
          <a:p>
            <a:r>
              <a:rPr lang="en-US" dirty="0"/>
              <a:t>Specific cases are: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“Protocols are open, algorithms are closed”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Type : fine-tuned algorithms for resource allocation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R&amp;T Studies : define from the start what will be opened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Yet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Maintenance of </a:t>
            </a:r>
            <a:r>
              <a:rPr lang="en-US"/>
              <a:t>closed-source </a:t>
            </a:r>
            <a:r>
              <a:rPr lang="en-US" smtClean="0"/>
              <a:t>software</a:t>
            </a:r>
            <a:r>
              <a:rPr lang="en-US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427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297712" y="543997"/>
            <a:ext cx="7874738" cy="369332"/>
          </a:xfrm>
        </p:spPr>
        <p:txBody>
          <a:bodyPr/>
          <a:lstStyle/>
          <a:p>
            <a:r>
              <a:rPr lang="fr-FR" dirty="0" err="1"/>
              <a:t>Different</a:t>
            </a:r>
            <a:r>
              <a:rPr lang="fr-FR" dirty="0"/>
              <a:t> </a:t>
            </a:r>
            <a:r>
              <a:rPr lang="fr-FR" dirty="0" err="1"/>
              <a:t>valorization</a:t>
            </a:r>
            <a:r>
              <a:rPr lang="fr-FR" dirty="0"/>
              <a:t> : conclusions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8EFC2-1E6F-E543-8F2B-2782CBB9317F}" type="slidenum">
              <a:rPr lang="fr-FR" smtClean="0"/>
              <a:t>14</a:t>
            </a:fld>
            <a:endParaRPr lang="fr-FR"/>
          </a:p>
        </p:txBody>
      </p:sp>
      <p:sp>
        <p:nvSpPr>
          <p:cNvPr id="9" name="Sous-titre 8"/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CNES SATCOM OPEN SOURCE TOOLS</a:t>
            </a:r>
          </a:p>
          <a:p>
            <a:endParaRPr lang="fr-FR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OpenSAND</a:t>
            </a:r>
            <a:r>
              <a:rPr lang="en-US" dirty="0"/>
              <a:t> 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Reference satcom emulation tool (S2/RCS2)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Real services/deployments can interact with satcom access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err="1"/>
              <a:t>OpenBACH</a:t>
            </a:r>
            <a:r>
              <a:rPr lang="en-US" dirty="0"/>
              <a:t> 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Easy to reproduce/maintain tests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Reference metrology scenarios (network/transport/services)</a:t>
            </a:r>
          </a:p>
          <a:p>
            <a:endParaRPr lang="en-US" dirty="0"/>
          </a:p>
          <a:p>
            <a:r>
              <a:rPr lang="en-US" dirty="0"/>
              <a:t>SNS3 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Reference implementation of S2/RCS2 (+System)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Reference simulation tool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CNES is officially (</a:t>
            </a:r>
            <a:r>
              <a:rPr lang="en-US" dirty="0" err="1"/>
              <a:t>github</a:t>
            </a:r>
            <a:r>
              <a:rPr lang="en-US" dirty="0"/>
              <a:t>) supporting sns3</a:t>
            </a:r>
          </a:p>
          <a:p>
            <a:endParaRPr lang="en-US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44691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297712" y="543997"/>
            <a:ext cx="7874738" cy="369332"/>
          </a:xfrm>
        </p:spPr>
        <p:txBody>
          <a:bodyPr/>
          <a:lstStyle/>
          <a:p>
            <a:r>
              <a:rPr lang="fr-FR" dirty="0" err="1"/>
              <a:t>Different</a:t>
            </a:r>
            <a:r>
              <a:rPr lang="fr-FR" dirty="0"/>
              <a:t> </a:t>
            </a:r>
            <a:r>
              <a:rPr lang="fr-FR" dirty="0" err="1"/>
              <a:t>valorization</a:t>
            </a:r>
            <a:r>
              <a:rPr lang="fr-FR" dirty="0"/>
              <a:t> : conclusions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8EFC2-1E6F-E543-8F2B-2782CBB9317F}" type="slidenum">
              <a:rPr lang="fr-FR" smtClean="0"/>
              <a:t>15</a:t>
            </a:fld>
            <a:endParaRPr lang="fr-FR"/>
          </a:p>
        </p:txBody>
      </p:sp>
      <p:sp>
        <p:nvSpPr>
          <p:cNvPr id="9" name="Sous-titre 8"/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CNES SATCOM OPEN SOURCE TOOLS</a:t>
            </a:r>
          </a:p>
          <a:p>
            <a:endParaRPr lang="fr-FR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5"/>
          </p:nvPr>
        </p:nvSpPr>
        <p:spPr/>
        <p:txBody>
          <a:bodyPr>
            <a:normAutofit lnSpcReduction="10000"/>
          </a:bodyPr>
          <a:lstStyle/>
          <a:p>
            <a:r>
              <a:rPr lang="fr-FR" dirty="0" err="1"/>
              <a:t>Difficulties</a:t>
            </a:r>
            <a:r>
              <a:rPr lang="fr-FR" dirty="0"/>
              <a:t> 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/>
              <a:t>Make</a:t>
            </a:r>
            <a:r>
              <a:rPr lang="fr-FR" dirty="0"/>
              <a:t> </a:t>
            </a:r>
            <a:r>
              <a:rPr lang="fr-FR" dirty="0" err="1"/>
              <a:t>industry</a:t>
            </a:r>
            <a:r>
              <a:rPr lang="fr-FR" dirty="0"/>
              <a:t> trust the open-source </a:t>
            </a:r>
            <a:r>
              <a:rPr lang="fr-FR" dirty="0" err="1"/>
              <a:t>approach</a:t>
            </a: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Open Source management : forge, documentation, 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/>
              <a:t>Funding</a:t>
            </a:r>
            <a:r>
              <a:rPr lang="fr-FR" dirty="0"/>
              <a:t> </a:t>
            </a:r>
            <a:r>
              <a:rPr lang="fr-FR" dirty="0" err="1"/>
              <a:t>needed</a:t>
            </a:r>
            <a:r>
              <a:rPr lang="fr-FR" dirty="0"/>
              <a:t> for </a:t>
            </a:r>
            <a:r>
              <a:rPr lang="fr-FR" dirty="0" err="1"/>
              <a:t>this</a:t>
            </a:r>
            <a:r>
              <a:rPr lang="fr-FR" dirty="0"/>
              <a:t> transverse management</a:t>
            </a:r>
          </a:p>
          <a:p>
            <a:endParaRPr lang="fr-FR" dirty="0"/>
          </a:p>
          <a:p>
            <a:r>
              <a:rPr lang="fr-FR" dirty="0" err="1"/>
              <a:t>Advantages</a:t>
            </a:r>
            <a:r>
              <a:rPr lang="fr-FR" dirty="0"/>
              <a:t> 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Code &amp; documentation </a:t>
            </a:r>
            <a:r>
              <a:rPr lang="fr-FR" dirty="0" err="1"/>
              <a:t>quality</a:t>
            </a:r>
            <a:r>
              <a:rPr lang="fr-FR" dirty="0"/>
              <a:t> </a:t>
            </a:r>
            <a:r>
              <a:rPr lang="fr-FR" dirty="0" err="1"/>
              <a:t>improvement</a:t>
            </a:r>
            <a:r>
              <a:rPr lang="fr-FR" dirty="0"/>
              <a:t> (publication </a:t>
            </a:r>
            <a:r>
              <a:rPr lang="fr-FR" dirty="0" err="1"/>
              <a:t>effect</a:t>
            </a:r>
            <a:r>
              <a:rPr lang="fr-FR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Image and communication of CNES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/>
              <a:t>Research</a:t>
            </a:r>
            <a:r>
              <a:rPr lang="fr-FR" dirty="0"/>
              <a:t> </a:t>
            </a:r>
            <a:r>
              <a:rPr lang="fr-FR" dirty="0" err="1"/>
              <a:t>work</a:t>
            </a:r>
            <a:r>
              <a:rPr lang="fr-FR" dirty="0"/>
              <a:t> </a:t>
            </a:r>
            <a:r>
              <a:rPr lang="fr-FR" dirty="0" err="1"/>
              <a:t>ease</a:t>
            </a:r>
            <a:r>
              <a:rPr lang="fr-FR" dirty="0"/>
              <a:t> : </a:t>
            </a:r>
            <a:r>
              <a:rPr lang="fr-FR" dirty="0" err="1"/>
              <a:t>reference</a:t>
            </a:r>
            <a:r>
              <a:rPr lang="fr-FR" dirty="0"/>
              <a:t> </a:t>
            </a:r>
            <a:r>
              <a:rPr lang="fr-FR" dirty="0" err="1"/>
              <a:t>tool</a:t>
            </a: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« No more </a:t>
            </a:r>
            <a:r>
              <a:rPr lang="fr-FR" dirty="0" err="1"/>
              <a:t>Intellectual</a:t>
            </a:r>
            <a:r>
              <a:rPr lang="fr-FR" dirty="0"/>
              <a:t> </a:t>
            </a:r>
            <a:r>
              <a:rPr lang="fr-FR" dirty="0" err="1"/>
              <a:t>property</a:t>
            </a:r>
            <a:r>
              <a:rPr lang="fr-FR" dirty="0"/>
              <a:t> » on the </a:t>
            </a:r>
            <a:r>
              <a:rPr lang="fr-FR" dirty="0" err="1"/>
              <a:t>work</a:t>
            </a:r>
            <a:r>
              <a:rPr lang="fr-FR" dirty="0"/>
              <a:t>. </a:t>
            </a:r>
            <a:r>
              <a:rPr lang="fr-FR" dirty="0" err="1"/>
              <a:t>Easier</a:t>
            </a:r>
            <a:r>
              <a:rPr lang="fr-FR" dirty="0"/>
              <a:t>. 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4294967295"/>
          </p:nvPr>
        </p:nvSpPr>
        <p:spPr>
          <a:xfrm>
            <a:off x="0" y="5245100"/>
            <a:ext cx="3086100" cy="303213"/>
          </a:xfrm>
        </p:spPr>
        <p:txBody>
          <a:bodyPr/>
          <a:lstStyle/>
          <a:p>
            <a:r>
              <a:rPr lang="fr-FR"/>
              <a:t>test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4080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7712" y="543997"/>
            <a:ext cx="7874738" cy="369332"/>
          </a:xfrm>
        </p:spPr>
        <p:txBody>
          <a:bodyPr/>
          <a:lstStyle/>
          <a:p>
            <a:r>
              <a:rPr lang="fr-FR" dirty="0"/>
              <a:t>Global Conclusion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8EFC2-1E6F-E543-8F2B-2782CBB9317F}" type="slidenum">
              <a:rPr lang="fr-FR" smtClean="0"/>
              <a:t>16</a:t>
            </a:fld>
            <a:endParaRPr lang="fr-FR"/>
          </a:p>
        </p:txBody>
      </p:sp>
      <p:sp>
        <p:nvSpPr>
          <p:cNvPr id="4" name="Sous-titre 3"/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CNES SATCOM OPEN SOURCE TOOLS</a:t>
            </a:r>
          </a:p>
          <a:p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5"/>
          </p:nvPr>
        </p:nvSpPr>
        <p:spPr>
          <a:xfrm>
            <a:off x="298450" y="1206500"/>
            <a:ext cx="8288340" cy="4133852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/>
              <a:t>The objective is to </a:t>
            </a:r>
            <a:r>
              <a:rPr lang="en-US" sz="1800" dirty="0">
                <a:solidFill>
                  <a:srgbClr val="FF0000"/>
                </a:solidFill>
              </a:rPr>
              <a:t>optimize and rationalize </a:t>
            </a:r>
            <a:r>
              <a:rPr lang="en-US" sz="1800" dirty="0"/>
              <a:t>more the research and development in satellite access and networks domain, avoiding duplication of efforts and therefore facilitate programs of new satellite solutions.</a:t>
            </a:r>
          </a:p>
          <a:p>
            <a:endParaRPr lang="en-US" sz="18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/>
              <a:t>Trust between partners is possible as free </a:t>
            </a:r>
            <a:r>
              <a:rPr lang="en-US" sz="1800" dirty="0" err="1"/>
              <a:t>licence</a:t>
            </a:r>
            <a:r>
              <a:rPr lang="en-US" sz="1800" dirty="0"/>
              <a:t> guarantee each one freedom and independence : win-win strategies.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/>
              <a:t>This goal is important in satellite networks context in satellite communications because of the little </a:t>
            </a:r>
            <a:r>
              <a:rPr lang="en-US" sz="1800" dirty="0" err="1"/>
              <a:t>satcom</a:t>
            </a:r>
            <a:r>
              <a:rPr lang="en-US" sz="1800" dirty="0"/>
              <a:t> “niche” community and thus an importance of cooperation.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0277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7712" y="543997"/>
            <a:ext cx="8198588" cy="369332"/>
          </a:xfrm>
        </p:spPr>
        <p:txBody>
          <a:bodyPr/>
          <a:lstStyle/>
          <a:p>
            <a:r>
              <a:rPr lang="fr-FR" altLang="x-none" dirty="0" err="1"/>
              <a:t>Context</a:t>
            </a:r>
            <a:r>
              <a:rPr lang="fr-FR" altLang="x-none" dirty="0"/>
              <a:t> : SATCOM </a:t>
            </a:r>
            <a:r>
              <a:rPr lang="fr-FR" altLang="x-none" dirty="0" err="1"/>
              <a:t>research</a:t>
            </a:r>
            <a:r>
              <a:rPr lang="fr-FR" altLang="x-none" dirty="0"/>
              <a:t> &amp; engineering </a:t>
            </a:r>
            <a:r>
              <a:rPr lang="fr-FR" altLang="x-none" dirty="0" err="1"/>
              <a:t>tools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8EFC2-1E6F-E543-8F2B-2782CBB9317F}" type="slidenum">
              <a:rPr lang="fr-FR" smtClean="0"/>
              <a:t>2</a:t>
            </a:fld>
            <a:endParaRPr lang="fr-FR"/>
          </a:p>
        </p:txBody>
      </p:sp>
      <p:sp>
        <p:nvSpPr>
          <p:cNvPr id="4" name="Sous-titre 3"/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CNES SATCOM OPEN SOURCE TOOLS</a:t>
            </a:r>
          </a:p>
          <a:p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5"/>
          </p:nvPr>
        </p:nvSpPr>
        <p:spPr>
          <a:xfrm>
            <a:off x="298450" y="1050878"/>
            <a:ext cx="8288340" cy="412717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fr-FR" altLang="x-none" sz="1800" dirty="0"/>
              <a:t>SATCOM </a:t>
            </a:r>
            <a:r>
              <a:rPr lang="fr-FR" altLang="x-none" sz="1800" dirty="0" err="1"/>
              <a:t>technical</a:t>
            </a:r>
            <a:r>
              <a:rPr lang="fr-FR" altLang="x-none" sz="1800" dirty="0"/>
              <a:t> goals </a:t>
            </a:r>
            <a:r>
              <a:rPr lang="fr-FR" sz="1800" dirty="0" err="1"/>
              <a:t>particularly</a:t>
            </a:r>
            <a:r>
              <a:rPr lang="fr-FR" sz="1800" dirty="0"/>
              <a:t> on </a:t>
            </a:r>
            <a:r>
              <a:rPr lang="fr-FR" sz="1800" dirty="0" err="1">
                <a:solidFill>
                  <a:srgbClr val="FF0000"/>
                </a:solidFill>
              </a:rPr>
              <a:t>higher</a:t>
            </a:r>
            <a:r>
              <a:rPr lang="fr-FR" sz="1800" dirty="0">
                <a:solidFill>
                  <a:srgbClr val="FF0000"/>
                </a:solidFill>
              </a:rPr>
              <a:t> </a:t>
            </a:r>
            <a:r>
              <a:rPr lang="fr-FR" sz="1800" dirty="0" err="1">
                <a:solidFill>
                  <a:srgbClr val="FF0000"/>
                </a:solidFill>
              </a:rPr>
              <a:t>layers</a:t>
            </a:r>
            <a:r>
              <a:rPr lang="fr-FR" sz="1800" dirty="0">
                <a:solidFill>
                  <a:srgbClr val="FF0000"/>
                </a:solidFill>
              </a:rPr>
              <a:t> </a:t>
            </a:r>
            <a:r>
              <a:rPr lang="fr-FR" sz="1800" dirty="0" err="1">
                <a:solidFill>
                  <a:srgbClr val="FF0000"/>
                </a:solidFill>
              </a:rPr>
              <a:t>from</a:t>
            </a:r>
            <a:r>
              <a:rPr lang="fr-FR" sz="1800" dirty="0">
                <a:solidFill>
                  <a:srgbClr val="FF0000"/>
                </a:solidFill>
              </a:rPr>
              <a:t> </a:t>
            </a:r>
            <a:r>
              <a:rPr lang="fr-FR" sz="1800" dirty="0" err="1">
                <a:solidFill>
                  <a:srgbClr val="FF0000"/>
                </a:solidFill>
              </a:rPr>
              <a:t>access</a:t>
            </a:r>
            <a:r>
              <a:rPr lang="fr-FR" sz="1800" dirty="0">
                <a:solidFill>
                  <a:srgbClr val="FF0000"/>
                </a:solidFill>
              </a:rPr>
              <a:t> to services </a:t>
            </a:r>
            <a:r>
              <a:rPr lang="fr-FR" sz="1800" dirty="0" err="1">
                <a:solidFill>
                  <a:srgbClr val="FF0000"/>
                </a:solidFill>
              </a:rPr>
              <a:t>thematics</a:t>
            </a:r>
            <a:endParaRPr lang="fr-FR" sz="1800" dirty="0">
              <a:solidFill>
                <a:srgbClr val="FF0000"/>
              </a:solidFill>
            </a:endParaRPr>
          </a:p>
          <a:p>
            <a:pPr marL="742950" lvl="1" indent="-285750">
              <a:buSzPct val="90000"/>
            </a:pPr>
            <a:r>
              <a:rPr lang="en-US" altLang="x-none" dirty="0"/>
              <a:t>Need of tools to maintain and improve skills on </a:t>
            </a:r>
            <a:r>
              <a:rPr lang="en-US" altLang="x-none" dirty="0" err="1"/>
              <a:t>Satcom</a:t>
            </a:r>
            <a:r>
              <a:rPr lang="en-US" altLang="x-none" dirty="0"/>
              <a:t> protocols engineering</a:t>
            </a:r>
          </a:p>
          <a:p>
            <a:pPr marL="742950" lvl="1" indent="-285750">
              <a:buSzPct val="90000"/>
            </a:pPr>
            <a:r>
              <a:rPr lang="en-US" altLang="x-none" dirty="0"/>
              <a:t>Study validation, performance evaluation, protocol adaptation to satellite constraints</a:t>
            </a:r>
          </a:p>
          <a:p>
            <a:pPr marL="742950" lvl="1" indent="-285750">
              <a:buSzPct val="90000"/>
            </a:pPr>
            <a:r>
              <a:rPr lang="en-US" altLang="x-none" dirty="0"/>
              <a:t>Develop and validate new </a:t>
            </a:r>
            <a:r>
              <a:rPr lang="en-US" altLang="x-none" dirty="0" err="1"/>
              <a:t>Satcom</a:t>
            </a:r>
            <a:r>
              <a:rPr lang="en-US" altLang="x-none" dirty="0"/>
              <a:t> mechanisms and new architectures (regenerative, constellations)</a:t>
            </a:r>
          </a:p>
          <a:p>
            <a:pPr marL="742950" lvl="1" indent="-285750">
              <a:buSzPct val="90000"/>
            </a:pPr>
            <a:r>
              <a:rPr lang="en-US" altLang="x-none" dirty="0"/>
              <a:t>Test and validate services and applications in a representative environment</a:t>
            </a:r>
          </a:p>
        </p:txBody>
      </p:sp>
    </p:spTree>
    <p:extLst>
      <p:ext uri="{BB962C8B-B14F-4D97-AF65-F5344CB8AC3E}">
        <p14:creationId xmlns:p14="http://schemas.microsoft.com/office/powerpoint/2010/main" val="1012030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7712" y="543997"/>
            <a:ext cx="7874738" cy="369332"/>
          </a:xfrm>
        </p:spPr>
        <p:txBody>
          <a:bodyPr/>
          <a:lstStyle/>
          <a:p>
            <a:r>
              <a:rPr lang="fr-FR" dirty="0"/>
              <a:t>OPEN SOURCE CNES Pole Accès Réseaux (PAR) </a:t>
            </a:r>
            <a:r>
              <a:rPr lang="fr-FR" dirty="0" err="1"/>
              <a:t>tools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8EFC2-1E6F-E543-8F2B-2782CBB9317F}" type="slidenum">
              <a:rPr lang="fr-FR" smtClean="0"/>
              <a:t>3</a:t>
            </a:fld>
            <a:endParaRPr lang="fr-FR"/>
          </a:p>
        </p:txBody>
      </p:sp>
      <p:sp>
        <p:nvSpPr>
          <p:cNvPr id="4" name="Sous-titre 3"/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CNES SATCOM OPEN SOURCE TOOLS</a:t>
            </a:r>
          </a:p>
          <a:p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5"/>
          </p:nvPr>
        </p:nvSpPr>
        <p:spPr>
          <a:xfrm>
            <a:off x="297712" y="1092200"/>
            <a:ext cx="8288340" cy="3971556"/>
          </a:xfrm>
        </p:spPr>
        <p:txBody>
          <a:bodyPr>
            <a:normAutofit/>
          </a:bodyPr>
          <a:lstStyle/>
          <a:p>
            <a:r>
              <a:rPr lang="en-US" dirty="0"/>
              <a:t>Main projects 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OpenSAND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/>
              <a:t>OpenBACH</a:t>
            </a: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SNS3 </a:t>
            </a: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ROHC  : network header compression </a:t>
            </a:r>
            <a:r>
              <a:rPr lang="fr-FR" dirty="0" err="1"/>
              <a:t>library</a:t>
            </a:r>
            <a:r>
              <a:rPr lang="fr-FR" dirty="0"/>
              <a:t>. </a:t>
            </a:r>
          </a:p>
          <a:p>
            <a:pPr marL="702900" lvl="1" indent="-342900">
              <a:buFont typeface="Arial" panose="020B0604020202020204" pitchFamily="34" charset="0"/>
              <a:buChar char="•"/>
            </a:pPr>
            <a:r>
              <a:rPr lang="fr-FR" dirty="0"/>
              <a:t>First open source publication </a:t>
            </a:r>
            <a:r>
              <a:rPr lang="fr-FR" dirty="0" err="1"/>
              <a:t>from</a:t>
            </a:r>
            <a:r>
              <a:rPr lang="fr-FR" dirty="0"/>
              <a:t> R&amp;T</a:t>
            </a:r>
          </a:p>
          <a:p>
            <a:pPr marL="702900" lvl="1" indent="-342900">
              <a:buFont typeface="Arial" panose="020B0604020202020204" pitchFamily="34" charset="0"/>
              <a:buChar char="•"/>
            </a:pPr>
            <a:r>
              <a:rPr lang="fr-FR" dirty="0" err="1"/>
              <a:t>Maintained</a:t>
            </a:r>
            <a:r>
              <a:rPr lang="fr-FR" dirty="0"/>
              <a:t> </a:t>
            </a:r>
            <a:r>
              <a:rPr lang="fr-FR" dirty="0" err="1"/>
              <a:t>externally</a:t>
            </a:r>
            <a:r>
              <a:rPr lang="fr-FR" dirty="0"/>
              <a:t> by VIVERIS</a:t>
            </a:r>
            <a:endParaRPr lang="en-US" dirty="0"/>
          </a:p>
        </p:txBody>
      </p:sp>
      <p:pic>
        <p:nvPicPr>
          <p:cNvPr id="6" name="Picture 15" descr="OpenSAND-Bleu_moy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4" t="13469" r="9167" b="15460"/>
          <a:stretch>
            <a:fillRect/>
          </a:stretch>
        </p:blipFill>
        <p:spPr bwMode="auto">
          <a:xfrm>
            <a:off x="6913089" y="913329"/>
            <a:ext cx="1673701" cy="95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462" y="1988440"/>
            <a:ext cx="1994954" cy="97094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552" y="2959385"/>
            <a:ext cx="1714500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234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7712" y="543997"/>
            <a:ext cx="7874738" cy="369332"/>
          </a:xfrm>
        </p:spPr>
        <p:txBody>
          <a:bodyPr/>
          <a:lstStyle/>
          <a:p>
            <a:r>
              <a:rPr lang="fr-FR" dirty="0" err="1"/>
              <a:t>OpenSAND</a:t>
            </a:r>
            <a:r>
              <a:rPr lang="fr-FR" dirty="0"/>
              <a:t> objective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8EFC2-1E6F-E543-8F2B-2782CBB9317F}" type="slidenum">
              <a:rPr lang="fr-FR" smtClean="0"/>
              <a:t>4</a:t>
            </a:fld>
            <a:endParaRPr lang="fr-FR"/>
          </a:p>
        </p:txBody>
      </p:sp>
      <p:sp>
        <p:nvSpPr>
          <p:cNvPr id="4" name="Sous-titre 3"/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CNES SATCOM OPEN SOURCE TOOLS</a:t>
            </a:r>
          </a:p>
          <a:p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provides an easy and flexible way to </a:t>
            </a:r>
          </a:p>
          <a:p>
            <a:r>
              <a:rPr lang="en-US" dirty="0">
                <a:solidFill>
                  <a:srgbClr val="FF0000"/>
                </a:solidFill>
              </a:rPr>
              <a:t>emulate</a:t>
            </a:r>
            <a:r>
              <a:rPr lang="en-US" dirty="0"/>
              <a:t> an end-to-end satellite </a:t>
            </a:r>
          </a:p>
          <a:p>
            <a:r>
              <a:rPr lang="en-US" dirty="0"/>
              <a:t>communication system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450850" y="1358900"/>
            <a:ext cx="8288340" cy="39715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fr-FR" sz="2000" b="1" kern="12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360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18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2pPr>
            <a:lvl3pPr marL="612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522" y="1548483"/>
            <a:ext cx="4472954" cy="3351898"/>
          </a:xfrm>
          <a:prstGeom prst="rect">
            <a:avLst/>
          </a:prstGeom>
        </p:spPr>
      </p:pic>
      <p:pic>
        <p:nvPicPr>
          <p:cNvPr id="10" name="Picture 2" descr="http://opensand.org/img/manager_run_lo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" y="2544852"/>
            <a:ext cx="3507001" cy="281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3"/>
          <a:stretch>
            <a:fillRect/>
          </a:stretch>
        </p:blipFill>
        <p:spPr bwMode="auto">
          <a:xfrm>
            <a:off x="7007580" y="757043"/>
            <a:ext cx="1223962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Espace réservé du contenu 4"/>
          <p:cNvSpPr txBox="1">
            <a:spLocks/>
          </p:cNvSpPr>
          <p:nvPr/>
        </p:nvSpPr>
        <p:spPr>
          <a:xfrm>
            <a:off x="603250" y="1511300"/>
            <a:ext cx="8288340" cy="39715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fr-FR" sz="2000" b="1" kern="12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360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18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2pPr>
            <a:lvl3pPr marL="612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r>
              <a:rPr lang="en-US"/>
              <a:t> </a:t>
            </a:r>
          </a:p>
          <a:p>
            <a:endParaRPr lang="en-US"/>
          </a:p>
        </p:txBody>
      </p:sp>
      <p:pic>
        <p:nvPicPr>
          <p:cNvPr id="14" name="Image 4">
            <a:extLst>
              <a:ext uri="{FF2B5EF4-FFF2-40B4-BE49-F238E27FC236}">
                <a16:creationId xmlns:a16="http://schemas.microsoft.com/office/drawing/2014/main" id="{BF0406B7-9FE7-47AC-892A-7240D43ECF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279" y="4691971"/>
            <a:ext cx="1293836" cy="591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144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7712" y="543997"/>
            <a:ext cx="7874738" cy="369332"/>
          </a:xfrm>
        </p:spPr>
        <p:txBody>
          <a:bodyPr/>
          <a:lstStyle/>
          <a:p>
            <a:r>
              <a:rPr lang="fr-FR" dirty="0" err="1"/>
              <a:t>OpenSAND</a:t>
            </a:r>
            <a:r>
              <a:rPr lang="fr-FR" dirty="0"/>
              <a:t> </a:t>
            </a:r>
            <a:r>
              <a:rPr lang="fr-FR" dirty="0" err="1"/>
              <a:t>organization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8EFC2-1E6F-E543-8F2B-2782CBB9317F}" type="slidenum">
              <a:rPr lang="fr-FR" smtClean="0"/>
              <a:t>5</a:t>
            </a:fld>
            <a:endParaRPr lang="fr-FR"/>
          </a:p>
        </p:txBody>
      </p:sp>
      <p:sp>
        <p:nvSpPr>
          <p:cNvPr id="4" name="Sous-titre 3"/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CNES SATCOM OPEN SOURCE TOOLS</a:t>
            </a:r>
          </a:p>
          <a:p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5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Steering Committee between Thales </a:t>
            </a:r>
            <a:r>
              <a:rPr lang="en-US" dirty="0" err="1"/>
              <a:t>Alenia</a:t>
            </a:r>
            <a:r>
              <a:rPr lang="en-US" dirty="0"/>
              <a:t> Space and the CNES as co-founders of </a:t>
            </a:r>
            <a:r>
              <a:rPr lang="en-US" dirty="0" err="1"/>
              <a:t>OpenSAND</a:t>
            </a:r>
            <a:r>
              <a:rPr lang="en-US" dirty="0"/>
              <a:t> Community.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The Steering Committee is open to active contributors.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The tool is opened  under GPLv3, LGPLv3 on Internet with a collaborative </a:t>
            </a:r>
            <a:r>
              <a:rPr lang="en-US" dirty="0" err="1"/>
              <a:t>developpment</a:t>
            </a:r>
            <a:r>
              <a:rPr lang="en-US" dirty="0"/>
              <a:t> platform</a:t>
            </a:r>
          </a:p>
          <a:p>
            <a:r>
              <a:rPr lang="en-US" dirty="0"/>
              <a:t>		</a:t>
            </a:r>
            <a:r>
              <a:rPr lang="en-US" dirty="0">
                <a:hlinkClick r:id="rId3"/>
              </a:rPr>
              <a:t>http://www.opensand.org/</a:t>
            </a:r>
            <a:endParaRPr lang="en-US" dirty="0"/>
          </a:p>
          <a:p>
            <a:endParaRPr lang="en-US" dirty="0"/>
          </a:p>
          <a:p>
            <a:r>
              <a:rPr lang="fr-FR" dirty="0"/>
              <a:t>VIVERIS </a:t>
            </a:r>
            <a:r>
              <a:rPr lang="fr-FR" dirty="0" err="1"/>
              <a:t>is</a:t>
            </a:r>
            <a:r>
              <a:rPr lang="fr-FR" dirty="0"/>
              <a:t> the </a:t>
            </a:r>
            <a:r>
              <a:rPr lang="fr-FR" dirty="0" err="1"/>
              <a:t>technical</a:t>
            </a:r>
            <a:r>
              <a:rPr lang="fr-FR" dirty="0"/>
              <a:t> </a:t>
            </a:r>
            <a:r>
              <a:rPr lang="fr-FR" dirty="0" err="1"/>
              <a:t>maintainer</a:t>
            </a:r>
            <a:endParaRPr lang="fr-FR" dirty="0"/>
          </a:p>
          <a:p>
            <a:endParaRPr lang="fr-FR" dirty="0"/>
          </a:p>
          <a:p>
            <a:r>
              <a:rPr lang="fr-FR" dirty="0" err="1"/>
              <a:t>Used</a:t>
            </a:r>
            <a:r>
              <a:rPr lang="fr-FR" dirty="0"/>
              <a:t> in </a:t>
            </a:r>
            <a:r>
              <a:rPr lang="fr-FR" dirty="0" err="1"/>
              <a:t>many</a:t>
            </a:r>
            <a:r>
              <a:rPr lang="fr-FR" dirty="0"/>
              <a:t> </a:t>
            </a:r>
            <a:r>
              <a:rPr lang="fr-FR" dirty="0" err="1"/>
              <a:t>projects</a:t>
            </a:r>
            <a:r>
              <a:rPr lang="fr-FR" dirty="0"/>
              <a:t> and </a:t>
            </a:r>
            <a:r>
              <a:rPr lang="fr-FR" dirty="0" err="1"/>
              <a:t>studies</a:t>
            </a:r>
            <a:r>
              <a:rPr lang="fr-FR" dirty="0"/>
              <a:t> : ESA, UE, France. </a:t>
            </a:r>
          </a:p>
        </p:txBody>
      </p:sp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3"/>
          <a:stretch>
            <a:fillRect/>
          </a:stretch>
        </p:blipFill>
        <p:spPr bwMode="auto">
          <a:xfrm>
            <a:off x="7703842" y="1483451"/>
            <a:ext cx="1223962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Image 4">
            <a:extLst>
              <a:ext uri="{FF2B5EF4-FFF2-40B4-BE49-F238E27FC236}">
                <a16:creationId xmlns:a16="http://schemas.microsoft.com/office/drawing/2014/main" id="{969A8395-6F97-4AE2-91B9-74AA4A4AFE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378" y="3647350"/>
            <a:ext cx="1293836" cy="591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0555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297712" y="543997"/>
            <a:ext cx="7874738" cy="369332"/>
          </a:xfrm>
        </p:spPr>
        <p:txBody>
          <a:bodyPr/>
          <a:lstStyle/>
          <a:p>
            <a:r>
              <a:rPr lang="fr-FR" dirty="0" err="1"/>
              <a:t>OpenBACH</a:t>
            </a:r>
            <a:r>
              <a:rPr lang="fr-FR" dirty="0"/>
              <a:t> objective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8EFC2-1E6F-E543-8F2B-2782CBB9317F}" type="slidenum">
              <a:rPr lang="fr-FR" smtClean="0"/>
              <a:t>6</a:t>
            </a:fld>
            <a:endParaRPr lang="fr-FR"/>
          </a:p>
        </p:txBody>
      </p:sp>
      <p:sp>
        <p:nvSpPr>
          <p:cNvPr id="9" name="Sous-titre 8"/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CNES SATCOM OPEN SOURCE TOOLS</a:t>
            </a:r>
          </a:p>
          <a:p>
            <a:endParaRPr lang="fr-FR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5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Open </a:t>
            </a:r>
            <a:r>
              <a:rPr lang="en-US" dirty="0">
                <a:solidFill>
                  <a:srgbClr val="FF0000"/>
                </a:solidFill>
              </a:rPr>
              <a:t>B</a:t>
            </a:r>
            <a:r>
              <a:rPr lang="en-US" dirty="0"/>
              <a:t>enchmark </a:t>
            </a:r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/>
              <a:t>utomation tools for 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/>
              <a:t>ommunication and  </a:t>
            </a:r>
            <a:r>
              <a:rPr lang="en-US" dirty="0" err="1">
                <a:solidFill>
                  <a:srgbClr val="FF0000"/>
                </a:solidFill>
              </a:rPr>
              <a:t>H</a:t>
            </a:r>
            <a:r>
              <a:rPr lang="en-US" dirty="0" err="1"/>
              <a:t>ypervision</a:t>
            </a:r>
            <a:endParaRPr lang="en-US" dirty="0"/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900" dirty="0"/>
              <a:t>Around </a:t>
            </a:r>
            <a:r>
              <a:rPr lang="en-US" sz="1900" dirty="0" err="1"/>
              <a:t>OpenSAND</a:t>
            </a:r>
            <a:r>
              <a:rPr lang="en-US" sz="1900" dirty="0"/>
              <a:t>, lack of a benchmark for consistency in the configuration and the metrology in many projects : CNES R&amp;T, internal projects, industrials prospects, </a:t>
            </a:r>
            <a:r>
              <a:rPr lang="en-US" sz="1900" dirty="0" err="1"/>
              <a:t>etc</a:t>
            </a:r>
            <a:r>
              <a:rPr lang="en-US" sz="1900" dirty="0"/>
              <a:t>:</a:t>
            </a:r>
          </a:p>
          <a:p>
            <a:pPr marL="537750" lvl="2" indent="-285750">
              <a:lnSpc>
                <a:spcPct val="11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sz="1700" b="1" dirty="0"/>
              <a:t>Difficult to reproduce tests between studies, partners, on real satellite platform  (CESARS CNES platform for instance)</a:t>
            </a:r>
          </a:p>
          <a:p>
            <a:pPr marL="537750" lvl="2" indent="-285750">
              <a:lnSpc>
                <a:spcPct val="11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sz="1700" b="1" dirty="0"/>
              <a:t>Difficult to analyze and compare results</a:t>
            </a:r>
          </a:p>
          <a:p>
            <a:pPr marL="537750" lvl="2" indent="-285750">
              <a:lnSpc>
                <a:spcPct val="11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sz="1700" b="1" dirty="0"/>
              <a:t>Difficult to maintain tools outside </a:t>
            </a:r>
            <a:r>
              <a:rPr lang="en-US" sz="1700" b="1" dirty="0" err="1"/>
              <a:t>OpenSAND</a:t>
            </a:r>
            <a:endParaRPr lang="en-US" sz="1700" b="1" dirty="0"/>
          </a:p>
          <a:p>
            <a:pPr marL="537750" lvl="2" indent="-285750">
              <a:lnSpc>
                <a:spcPct val="11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endParaRPr lang="en-US" sz="17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Many aspects are common to several studies : need to generalize the benchmark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Solution: </a:t>
            </a:r>
            <a:r>
              <a:rPr lang="en-US" dirty="0" err="1"/>
              <a:t>OpenBACH</a:t>
            </a:r>
            <a:r>
              <a:rPr lang="en-US" dirty="0"/>
              <a:t> to capitalize on experiments automation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5515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297712" y="543997"/>
            <a:ext cx="7874738" cy="369332"/>
          </a:xfrm>
        </p:spPr>
        <p:txBody>
          <a:bodyPr/>
          <a:lstStyle/>
          <a:p>
            <a:r>
              <a:rPr lang="fr-FR" dirty="0" err="1"/>
              <a:t>OpenBACH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8EFC2-1E6F-E543-8F2B-2782CBB9317F}" type="slidenum">
              <a:rPr lang="fr-FR" smtClean="0"/>
              <a:t>7</a:t>
            </a:fld>
            <a:endParaRPr lang="fr-FR"/>
          </a:p>
        </p:txBody>
      </p:sp>
      <p:sp>
        <p:nvSpPr>
          <p:cNvPr id="9" name="Sous-titre 8"/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CNES SATCOM OPEN SOURCE TOOLS</a:t>
            </a:r>
          </a:p>
          <a:p>
            <a:endParaRPr lang="fr-FR" dirty="0"/>
          </a:p>
        </p:txBody>
      </p:sp>
      <p:pic>
        <p:nvPicPr>
          <p:cNvPr id="11" name="Espace réservé du contenu 10"/>
          <p:cNvPicPr>
            <a:picLocks noGrp="1" noChangeAspect="1"/>
          </p:cNvPicPr>
          <p:nvPr>
            <p:ph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982" y="913329"/>
            <a:ext cx="5665788" cy="4216400"/>
          </a:xfr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601" y="923155"/>
            <a:ext cx="1994954" cy="970945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85FC15A4-96C6-46E8-9B21-91C507F1E91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3428" t="53895" r="13340" b="27185"/>
          <a:stretch/>
        </p:blipFill>
        <p:spPr>
          <a:xfrm>
            <a:off x="297712" y="4607128"/>
            <a:ext cx="2785357" cy="637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518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297712" y="543997"/>
            <a:ext cx="7874738" cy="369332"/>
          </a:xfrm>
        </p:spPr>
        <p:txBody>
          <a:bodyPr/>
          <a:lstStyle/>
          <a:p>
            <a:r>
              <a:rPr lang="fr-FR" dirty="0" err="1"/>
              <a:t>OpenBACH</a:t>
            </a:r>
            <a:r>
              <a:rPr lang="fr-FR" dirty="0"/>
              <a:t> </a:t>
            </a:r>
            <a:r>
              <a:rPr lang="fr-FR" dirty="0" err="1"/>
              <a:t>organization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8EFC2-1E6F-E543-8F2B-2782CBB9317F}" type="slidenum">
              <a:rPr lang="fr-FR" smtClean="0"/>
              <a:t>8</a:t>
            </a:fld>
            <a:endParaRPr lang="fr-FR"/>
          </a:p>
        </p:txBody>
      </p:sp>
      <p:sp>
        <p:nvSpPr>
          <p:cNvPr id="9" name="Sous-titre 8"/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CNES SATCOM OPEN SOURCE TOOLS</a:t>
            </a:r>
          </a:p>
          <a:p>
            <a:endParaRPr lang="fr-FR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5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/>
              <a:t>CNES </a:t>
            </a:r>
            <a:r>
              <a:rPr lang="fr-FR" dirty="0" err="1"/>
              <a:t>is</a:t>
            </a:r>
            <a:r>
              <a:rPr lang="fr-FR" dirty="0"/>
              <a:t> the </a:t>
            </a:r>
            <a:r>
              <a:rPr lang="fr-FR" dirty="0" err="1"/>
              <a:t>only</a:t>
            </a:r>
            <a:r>
              <a:rPr lang="fr-FR" dirty="0"/>
              <a:t> </a:t>
            </a:r>
            <a:r>
              <a:rPr lang="fr-FR" dirty="0" err="1"/>
              <a:t>member</a:t>
            </a:r>
            <a:r>
              <a:rPr lang="fr-FR" dirty="0"/>
              <a:t> of </a:t>
            </a:r>
            <a:r>
              <a:rPr lang="fr-FR" dirty="0" err="1"/>
              <a:t>Steering</a:t>
            </a:r>
            <a:r>
              <a:rPr lang="fr-FR" dirty="0"/>
              <a:t> </a:t>
            </a:r>
            <a:r>
              <a:rPr lang="fr-FR" dirty="0" err="1"/>
              <a:t>Commitee</a:t>
            </a:r>
            <a:r>
              <a:rPr lang="fr-FR" dirty="0"/>
              <a:t> for </a:t>
            </a:r>
            <a:r>
              <a:rPr lang="fr-FR" dirty="0" err="1"/>
              <a:t>now</a:t>
            </a:r>
            <a:r>
              <a:rPr lang="fr-FR" dirty="0"/>
              <a:t>. </a:t>
            </a:r>
          </a:p>
          <a:p>
            <a:endParaRPr lang="fr-FR" dirty="0"/>
          </a:p>
          <a:p>
            <a:r>
              <a:rPr lang="fr-FR" dirty="0" err="1"/>
              <a:t>Developped</a:t>
            </a:r>
            <a:r>
              <a:rPr lang="fr-FR" dirty="0"/>
              <a:t> </a:t>
            </a:r>
            <a:r>
              <a:rPr lang="fr-FR" dirty="0" err="1"/>
              <a:t>mainly</a:t>
            </a:r>
            <a:r>
              <a:rPr lang="fr-FR" dirty="0"/>
              <a:t> by VIVERIS, Thales Alenia </a:t>
            </a:r>
            <a:r>
              <a:rPr lang="fr-FR" dirty="0" err="1"/>
              <a:t>Space</a:t>
            </a:r>
            <a:r>
              <a:rPr lang="fr-FR" dirty="0"/>
              <a:t>, </a:t>
            </a:r>
            <a:r>
              <a:rPr lang="fr-FR" dirty="0" err="1"/>
              <a:t>TeSA</a:t>
            </a:r>
            <a:r>
              <a:rPr lang="fr-FR" dirty="0"/>
              <a:t> &amp; Objectif Libre </a:t>
            </a:r>
          </a:p>
          <a:p>
            <a:endParaRPr lang="fr-FR" dirty="0"/>
          </a:p>
          <a:p>
            <a:pPr algn="ctr"/>
            <a:r>
              <a:rPr lang="en-US" dirty="0">
                <a:solidFill>
                  <a:srgbClr val="FF0000"/>
                </a:solidFill>
                <a:hlinkClick r:id="rId2"/>
              </a:rPr>
              <a:t>http://www.openbach.org</a:t>
            </a:r>
            <a:endParaRPr lang="fr-FR" dirty="0"/>
          </a:p>
          <a:p>
            <a:endParaRPr lang="fr-FR" dirty="0"/>
          </a:p>
          <a:p>
            <a:r>
              <a:rPr lang="fr-FR" dirty="0" err="1"/>
              <a:t>Used</a:t>
            </a:r>
            <a:r>
              <a:rPr lang="fr-FR" dirty="0"/>
              <a:t> </a:t>
            </a:r>
            <a:r>
              <a:rPr lang="fr-FR" dirty="0" err="1"/>
              <a:t>already</a:t>
            </a:r>
            <a:r>
              <a:rPr lang="fr-FR" dirty="0"/>
              <a:t> on </a:t>
            </a:r>
            <a:r>
              <a:rPr lang="fr-FR" dirty="0" err="1"/>
              <a:t>many</a:t>
            </a:r>
            <a:r>
              <a:rPr lang="fr-FR" dirty="0"/>
              <a:t> R&amp;T </a:t>
            </a:r>
            <a:r>
              <a:rPr lang="fr-FR" dirty="0" err="1"/>
              <a:t>studies</a:t>
            </a:r>
            <a:r>
              <a:rPr lang="fr-FR" dirty="0"/>
              <a:t> and </a:t>
            </a:r>
            <a:r>
              <a:rPr lang="fr-FR" dirty="0" err="1"/>
              <a:t>internal</a:t>
            </a:r>
            <a:r>
              <a:rPr lang="fr-FR" dirty="0"/>
              <a:t> </a:t>
            </a:r>
            <a:r>
              <a:rPr lang="fr-FR" dirty="0" err="1"/>
              <a:t>projects</a:t>
            </a:r>
            <a:endParaRPr lang="fr-FR" dirty="0"/>
          </a:p>
          <a:p>
            <a:endParaRPr lang="fr-FR" dirty="0"/>
          </a:p>
          <a:p>
            <a:r>
              <a:rPr lang="fr-FR" dirty="0"/>
              <a:t>VIVERIS </a:t>
            </a:r>
            <a:r>
              <a:rPr lang="fr-FR" dirty="0" err="1"/>
              <a:t>is</a:t>
            </a:r>
            <a:r>
              <a:rPr lang="fr-FR" dirty="0"/>
              <a:t> the </a:t>
            </a:r>
            <a:r>
              <a:rPr lang="fr-FR" dirty="0" err="1"/>
              <a:t>technical</a:t>
            </a:r>
            <a:r>
              <a:rPr lang="fr-FR" dirty="0"/>
              <a:t> </a:t>
            </a:r>
            <a:r>
              <a:rPr lang="fr-FR" dirty="0" err="1"/>
              <a:t>maintainer</a:t>
            </a:r>
            <a:endParaRPr lang="fr-FR" dirty="0"/>
          </a:p>
          <a:p>
            <a:endParaRPr lang="fr-FR" dirty="0"/>
          </a:p>
          <a:p>
            <a:r>
              <a:rPr lang="en-US" dirty="0" err="1"/>
              <a:t>OpenBACH</a:t>
            </a:r>
            <a:r>
              <a:rPr lang="en-US" dirty="0"/>
              <a:t> is open since March 2017</a:t>
            </a:r>
          </a:p>
          <a:p>
            <a:r>
              <a:rPr lang="en-US" dirty="0"/>
              <a:t>OpenBACHv2 is available since April 2019</a:t>
            </a:r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4294967295"/>
          </p:nvPr>
        </p:nvSpPr>
        <p:spPr>
          <a:xfrm>
            <a:off x="0" y="5245100"/>
            <a:ext cx="3086100" cy="303213"/>
          </a:xfrm>
        </p:spPr>
        <p:txBody>
          <a:bodyPr/>
          <a:lstStyle/>
          <a:p>
            <a:r>
              <a:rPr lang="fr-FR"/>
              <a:t>test</a:t>
            </a:r>
            <a:endParaRPr lang="fr-FR" dirty="0"/>
          </a:p>
        </p:txBody>
      </p:sp>
      <p:pic>
        <p:nvPicPr>
          <p:cNvPr id="11" name="Image 4">
            <a:extLst>
              <a:ext uri="{FF2B5EF4-FFF2-40B4-BE49-F238E27FC236}">
                <a16:creationId xmlns:a16="http://schemas.microsoft.com/office/drawing/2014/main" id="{9A478A55-635E-48C0-A978-71ED6FF2A5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081" y="3521839"/>
            <a:ext cx="1293836" cy="591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067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7712" y="543997"/>
            <a:ext cx="7874738" cy="369332"/>
          </a:xfrm>
        </p:spPr>
        <p:txBody>
          <a:bodyPr/>
          <a:lstStyle/>
          <a:p>
            <a:r>
              <a:rPr lang="fr-FR" dirty="0"/>
              <a:t>SNS3 Objective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8EFC2-1E6F-E543-8F2B-2782CBB9317F}" type="slidenum">
              <a:rPr lang="fr-FR" smtClean="0"/>
              <a:t>9</a:t>
            </a:fld>
            <a:endParaRPr lang="fr-FR"/>
          </a:p>
        </p:txBody>
      </p:sp>
      <p:sp>
        <p:nvSpPr>
          <p:cNvPr id="4" name="Sous-titre 3"/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CNES SATCOM OPEN SOURCE TOOLS</a:t>
            </a:r>
          </a:p>
          <a:p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5"/>
          </p:nvPr>
        </p:nvSpPr>
        <p:spPr>
          <a:xfrm>
            <a:off x="298450" y="964129"/>
            <a:ext cx="8288340" cy="3971556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/>
              <a:t>Satellite network extension to </a:t>
            </a:r>
            <a:r>
              <a:rPr lang="fr-FR" sz="1600" dirty="0">
                <a:hlinkClick r:id="rId2"/>
              </a:rPr>
              <a:t>Network Simulator 3</a:t>
            </a:r>
            <a:r>
              <a:rPr lang="fr-FR" sz="1600" dirty="0"/>
              <a:t> (ns-3) </a:t>
            </a:r>
            <a:r>
              <a:rPr lang="fr-FR" sz="1600" dirty="0" err="1"/>
              <a:t>platform</a:t>
            </a:r>
            <a:r>
              <a:rPr lang="fr-FR" sz="1600" dirty="0"/>
              <a:t>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/>
              <a:t>NS-3 </a:t>
            </a:r>
            <a:r>
              <a:rPr lang="fr-FR" sz="1600" dirty="0" err="1"/>
              <a:t>is</a:t>
            </a:r>
            <a:r>
              <a:rPr lang="fr-FR" sz="1600" dirty="0"/>
              <a:t> a </a:t>
            </a:r>
            <a:r>
              <a:rPr lang="fr-FR" sz="1600" dirty="0" err="1"/>
              <a:t>discrete</a:t>
            </a:r>
            <a:r>
              <a:rPr lang="fr-FR" sz="1600" dirty="0"/>
              <a:t> </a:t>
            </a:r>
            <a:r>
              <a:rPr lang="fr-FR" sz="1600" dirty="0" err="1"/>
              <a:t>event</a:t>
            </a:r>
            <a:r>
              <a:rPr lang="fr-FR" sz="1600" dirty="0"/>
              <a:t> simulator for networking </a:t>
            </a:r>
            <a:r>
              <a:rPr lang="fr-FR" sz="1600" dirty="0" err="1"/>
              <a:t>research</a:t>
            </a:r>
            <a:r>
              <a:rPr lang="fr-FR" sz="1600" dirty="0"/>
              <a:t> </a:t>
            </a:r>
            <a:r>
              <a:rPr lang="fr-FR" sz="1600" dirty="0" err="1"/>
              <a:t>licensed</a:t>
            </a:r>
            <a:r>
              <a:rPr lang="fr-FR" sz="1600" dirty="0"/>
              <a:t> </a:t>
            </a:r>
            <a:r>
              <a:rPr lang="fr-FR" sz="1600" dirty="0" err="1"/>
              <a:t>under</a:t>
            </a:r>
            <a:r>
              <a:rPr lang="fr-FR" sz="1600" dirty="0"/>
              <a:t> General Public License v2 (GPLv2).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/>
              <a:t>SNS3 </a:t>
            </a:r>
            <a:r>
              <a:rPr lang="fr-FR" sz="1600" dirty="0" err="1"/>
              <a:t>models</a:t>
            </a:r>
            <a:r>
              <a:rPr lang="fr-FR" sz="1600" dirty="0"/>
              <a:t> a full interactive multi-spot </a:t>
            </a:r>
            <a:r>
              <a:rPr lang="fr-FR" sz="1600" dirty="0" err="1"/>
              <a:t>beam</a:t>
            </a:r>
            <a:r>
              <a:rPr lang="fr-FR" sz="1600" dirty="0"/>
              <a:t> satellite network </a:t>
            </a:r>
            <a:r>
              <a:rPr lang="fr-FR" sz="1600" dirty="0" err="1"/>
              <a:t>with</a:t>
            </a:r>
            <a:r>
              <a:rPr lang="fr-FR" sz="1600" dirty="0"/>
              <a:t> a </a:t>
            </a:r>
            <a:r>
              <a:rPr lang="fr-FR" sz="1600" dirty="0" err="1"/>
              <a:t>geostationary</a:t>
            </a:r>
            <a:r>
              <a:rPr lang="fr-FR" sz="1600" dirty="0"/>
              <a:t> satellite and transparent star (</a:t>
            </a:r>
            <a:r>
              <a:rPr lang="fr-FR" sz="1600" dirty="0" err="1"/>
              <a:t>bent</a:t>
            </a:r>
            <a:r>
              <a:rPr lang="fr-FR" sz="1600" dirty="0"/>
              <a:t>-pipe) </a:t>
            </a:r>
            <a:r>
              <a:rPr lang="fr-FR" sz="1600" dirty="0" err="1"/>
              <a:t>payload</a:t>
            </a:r>
            <a:endParaRPr lang="fr-FR" sz="1600" dirty="0"/>
          </a:p>
          <a:p>
            <a:endParaRPr lang="fr-F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110" y="2695924"/>
            <a:ext cx="6370946" cy="2644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1974272"/>
      </p:ext>
    </p:extLst>
  </p:cSld>
  <p:clrMapOvr>
    <a:masterClrMapping/>
  </p:clrMapOvr>
</p:sld>
</file>

<file path=ppt/theme/theme1.xml><?xml version="1.0" encoding="utf-8"?>
<a:theme xmlns:a="http://schemas.openxmlformats.org/drawingml/2006/main" name="CNES - Diapos Titr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NES - Sommaires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NES - Text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 du CNES" ma:contentTypeID="0x0101008BA2EC32BB3849CFA34975D0F55D50D000F875507477702143B5B450C57EB9C6E200393604B892835A4DB5A9BDA1CD4CD0BD" ma:contentTypeVersion="7" ma:contentTypeDescription="Crée un document." ma:contentTypeScope="" ma:versionID="73ccdfccdca0adc1973291fd5f56ca81">
  <xsd:schema xmlns:xsd="http://www.w3.org/2001/XMLSchema" xmlns:xs="http://www.w3.org/2001/XMLSchema" xmlns:p="http://schemas.microsoft.com/office/2006/metadata/properties" xmlns:ns2="1480e229-d1f0-4dea-859f-b8c45efabb7a" xmlns:ns3="e4faea3f-078b-48dc-a0c5-3ddc54fcf4e9" targetNamespace="http://schemas.microsoft.com/office/2006/metadata/properties" ma:root="true" ma:fieldsID="6af97b9a0b78b7e8582abd49f9f6f0c2" ns2:_="" ns3:_="">
    <xsd:import namespace="1480e229-d1f0-4dea-859f-b8c45efabb7a"/>
    <xsd:import namespace="e4faea3f-078b-48dc-a0c5-3ddc54fcf4e9"/>
    <xsd:element name="properties">
      <xsd:complexType>
        <xsd:sequence>
          <xsd:element name="documentManagement">
            <xsd:complexType>
              <xsd:all>
                <xsd:element ref="ns2:Reference" minOccurs="0"/>
                <xsd:element ref="ns2:Versiondudocument" minOccurs="0"/>
                <xsd:element ref="ns2:Datedudocument" minOccurs="0"/>
                <xsd:element ref="ns2:m87c471c6bd344bca5d69bd9ba6ed2b9" minOccurs="0"/>
                <xsd:element ref="ns2:TaxCatchAll" minOccurs="0"/>
                <xsd:element ref="ns2:TaxCatchAllLabel" minOccurs="0"/>
                <xsd:element ref="ns3:Domaines_x0020_d_x0027_intervention" minOccurs="0"/>
                <xsd:element ref="ns3:Enjeux_x0020__x002f__x0020_activités_x0020_transverses" minOccurs="0"/>
                <xsd:element ref="ns3:Public_x0020_DCO" minOccurs="0"/>
                <xsd:element ref="ns3:Type_x0020_DCO" minOccurs="0"/>
                <xsd:element ref="ns2:f8e2984df2264340bfa6ee5fdfc4df1c" minOccurs="0"/>
                <xsd:element ref="ns2:b659fe0c560c4820aef3b2471db47693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80e229-d1f0-4dea-859f-b8c45efabb7a" elementFormDefault="qualified">
    <xsd:import namespace="http://schemas.microsoft.com/office/2006/documentManagement/types"/>
    <xsd:import namespace="http://schemas.microsoft.com/office/infopath/2007/PartnerControls"/>
    <xsd:element name="Reference" ma:index="8" nillable="true" ma:displayName="Référence du document" ma:internalName="Reference">
      <xsd:simpleType>
        <xsd:restriction base="dms:Text">
          <xsd:maxLength value="255"/>
        </xsd:restriction>
      </xsd:simpleType>
    </xsd:element>
    <xsd:element name="Versiondudocument" ma:index="9" nillable="true" ma:displayName="Version du document" ma:internalName="Versiondudocument">
      <xsd:simpleType>
        <xsd:restriction base="dms:Text">
          <xsd:maxLength value="255"/>
        </xsd:restriction>
      </xsd:simpleType>
    </xsd:element>
    <xsd:element name="Datedudocument" ma:index="10" nillable="true" ma:displayName="Date du document" ma:format="DateOnly" ma:internalName="Datedudocument">
      <xsd:simpleType>
        <xsd:restriction base="dms:DateTime"/>
      </xsd:simpleType>
    </xsd:element>
    <xsd:element name="m87c471c6bd344bca5d69bd9ba6ed2b9" ma:index="11" nillable="true" ma:taxonomy="true" ma:internalName="m87c471c6bd344bca5d69bd9ba6ed2b9" ma:taxonomyFieldName="Classification" ma:displayName="Classification" ma:default="" ma:fieldId="{687c471c-6bd3-44bc-a5d6-9bd9ba6ed2b9}" ma:sspId="43899476-92d5-47bd-aa4b-8ef5a50c3054" ma:termSetId="b5b6ba9c-22e9-463a-bed9-64f79770480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description="" ma:hidden="true" ma:list="{38123e12-bcaa-4d78-956b-1ee3b6f1679c}" ma:internalName="TaxCatchAll" ma:showField="CatchAllData" ma:web="e4faea3f-078b-48dc-a0c5-3ddc54fcf4e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description="" ma:hidden="true" ma:list="{38123e12-bcaa-4d78-956b-1ee3b6f1679c}" ma:internalName="TaxCatchAllLabel" ma:readOnly="true" ma:showField="CatchAllDataLabel" ma:web="e4faea3f-078b-48dc-a0c5-3ddc54fcf4e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f8e2984df2264340bfa6ee5fdfc4df1c" ma:index="19" nillable="true" ma:taxonomy="true" ma:internalName="f8e2984df2264340bfa6ee5fdfc4df1c" ma:taxonomyFieldName="cfEtablissements" ma:displayName="Etablissements" ma:fieldId="{f8e2984d-f226-4340-bfa6-ee5fdfc4df1c}" ma:taxonomyMulti="true" ma:sspId="43899476-92d5-47bd-aa4b-8ef5a50c3054" ma:termSetId="e9a96799-6659-411b-a1b4-279542889ae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659fe0c560c4820aef3b2471db47693" ma:index="21" nillable="true" ma:taxonomy="true" ma:internalName="b659fe0c560c4820aef3b2471db47693" ma:taxonomyFieldName="Projet" ma:displayName="Programmes" ma:default="" ma:fieldId="{b659fe0c-560c-4820-aef3-b2471db47693}" ma:sspId="43899476-92d5-47bd-aa4b-8ef5a50c3054" ma:termSetId="608c53a1-85a5-4eff-adeb-f56ec8c6db91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faea3f-078b-48dc-a0c5-3ddc54fcf4e9" elementFormDefault="qualified">
    <xsd:import namespace="http://schemas.microsoft.com/office/2006/documentManagement/types"/>
    <xsd:import namespace="http://schemas.microsoft.com/office/infopath/2007/PartnerControls"/>
    <xsd:element name="Domaines_x0020_d_x0027_intervention" ma:index="15" nillable="true" ma:displayName="Domaines d'intervention" ma:format="Dropdown" ma:internalName="Domaines_x0020_d_x0027_intervention">
      <xsd:simpleType>
        <xsd:restriction base="dms:Choice">
          <xsd:enumeration value="Défense"/>
          <xsd:enumeration value="Lanceurs"/>
          <xsd:enumeration value="Sciences"/>
          <xsd:enumeration value="Observations"/>
          <xsd:enumeration value="Télécommunications"/>
        </xsd:restriction>
      </xsd:simpleType>
    </xsd:element>
    <xsd:element name="Enjeux_x0020__x002f__x0020_activités_x0020_transverses" ma:index="16" nillable="true" ma:displayName="Enjeux / activités transverses" ma:format="Dropdown" ma:internalName="Enjeux_x0020__x002F__x0020_activit_x00e9_s_x0020_transverses">
      <xsd:simpleType>
        <xsd:restriction base="dms:Choice">
          <xsd:enumeration value="Climat"/>
          <xsd:enumeration value="Innovation"/>
          <xsd:enumeration value="Exploration"/>
          <xsd:enumeration value="International"/>
          <xsd:enumeration value="Europe"/>
          <xsd:enumeration value="Numérique"/>
          <xsd:enumeration value="Développement durable"/>
          <xsd:enumeration value="Applications"/>
          <xsd:enumeration value="Ballons"/>
          <xsd:enumeration value="Enseignement / recherche"/>
          <xsd:enumeration value="Etudes/Expériences"/>
        </xsd:restriction>
      </xsd:simpleType>
    </xsd:element>
    <xsd:element name="Public_x0020_DCO" ma:index="17" nillable="true" ma:displayName="Public DCO" ma:format="Dropdown" ma:internalName="Public_x0020_DCO">
      <xsd:simpleType>
        <xsd:restriction base="dms:Choice">
          <xsd:enumeration value="Grand Public"/>
          <xsd:enumeration value="Jeunes"/>
          <xsd:enumeration value="Interne"/>
        </xsd:restriction>
      </xsd:simpleType>
    </xsd:element>
    <xsd:element name="Type_x0020_DCO" ma:index="18" nillable="true" ma:displayName="Type DCO" ma:format="Dropdown" ma:internalName="Type_x0020_DCO">
      <xsd:simpleType>
        <xsd:restriction base="dms:Choice">
          <xsd:enumeration value="Opérations"/>
          <xsd:enumeration value="Evènement"/>
          <xsd:enumeration value="Signature"/>
          <xsd:enumeration value="Distinction"/>
          <xsd:enumeration value="Coopération"/>
          <xsd:enumeration value="Nomination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c_x0020_DCO xmlns="e4faea3f-078b-48dc-a0c5-3ddc54fcf4e9" xsi:nil="true"/>
    <TaxCatchAll xmlns="1480e229-d1f0-4dea-859f-b8c45efabb7a"/>
    <Reference xmlns="1480e229-d1f0-4dea-859f-b8c45efabb7a" xsi:nil="true"/>
    <Versiondudocument xmlns="1480e229-d1f0-4dea-859f-b8c45efabb7a" xsi:nil="true"/>
    <Type_x0020_DCO xmlns="e4faea3f-078b-48dc-a0c5-3ddc54fcf4e9" xsi:nil="true"/>
    <b659fe0c560c4820aef3b2471db47693 xmlns="1480e229-d1f0-4dea-859f-b8c45efabb7a">
      <Terms xmlns="http://schemas.microsoft.com/office/infopath/2007/PartnerControls"/>
    </b659fe0c560c4820aef3b2471db47693>
    <m87c471c6bd344bca5d69bd9ba6ed2b9 xmlns="1480e229-d1f0-4dea-859f-b8c45efabb7a">
      <Terms xmlns="http://schemas.microsoft.com/office/infopath/2007/PartnerControls"/>
    </m87c471c6bd344bca5d69bd9ba6ed2b9>
    <Domaines_x0020_d_x0027_intervention xmlns="e4faea3f-078b-48dc-a0c5-3ddc54fcf4e9" xsi:nil="true"/>
    <f8e2984df2264340bfa6ee5fdfc4df1c xmlns="1480e229-d1f0-4dea-859f-b8c45efabb7a">
      <Terms xmlns="http://schemas.microsoft.com/office/infopath/2007/PartnerControls"/>
    </f8e2984df2264340bfa6ee5fdfc4df1c>
    <Datedudocument xmlns="1480e229-d1f0-4dea-859f-b8c45efabb7a" xsi:nil="true"/>
    <Enjeux_x0020__x002f__x0020_activités_x0020_transverses xmlns="e4faea3f-078b-48dc-a0c5-3ddc54fcf4e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haredContentType xmlns="Microsoft.SharePoint.Taxonomy.ContentTypeSync" SourceId="43899476-92d5-47bd-aa4b-8ef5a50c3054" ContentTypeId="0x0101008BA2EC32BB3849CFA34975D0F55D50D0" PreviousValue="false"/>
</file>

<file path=customXml/itemProps1.xml><?xml version="1.0" encoding="utf-8"?>
<ds:datastoreItem xmlns:ds="http://schemas.openxmlformats.org/officeDocument/2006/customXml" ds:itemID="{AA137A39-F355-40AE-A7E4-A308E4790E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80e229-d1f0-4dea-859f-b8c45efabb7a"/>
    <ds:schemaRef ds:uri="e4faea3f-078b-48dc-a0c5-3ddc54fcf4e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32063AE-6A7E-4243-8B86-139137ED6F37}">
  <ds:schemaRefs>
    <ds:schemaRef ds:uri="http://purl.org/dc/terms/"/>
    <ds:schemaRef ds:uri="http://purl.org/dc/elements/1.1/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e4faea3f-078b-48dc-a0c5-3ddc54fcf4e9"/>
    <ds:schemaRef ds:uri="http://schemas.openxmlformats.org/package/2006/metadata/core-properties"/>
    <ds:schemaRef ds:uri="1480e229-d1f0-4dea-859f-b8c45efabb7a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905A512-BCE6-4467-8B53-5C62BD9257EE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ED94B0F-DB44-48A2-B268-B58EEE7A9BDE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7566</TotalTime>
  <Words>839</Words>
  <Application>Microsoft Office PowerPoint</Application>
  <PresentationFormat>Affichage à l'écran (16:10)</PresentationFormat>
  <Paragraphs>166</Paragraphs>
  <Slides>16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16</vt:i4>
      </vt:variant>
    </vt:vector>
  </HeadingPairs>
  <TitlesOfParts>
    <vt:vector size="24" baseType="lpstr">
      <vt:lpstr>.AppleSystemUIFont</vt:lpstr>
      <vt:lpstr>Arial</vt:lpstr>
      <vt:lpstr>Arial Black</vt:lpstr>
      <vt:lpstr>Calibri</vt:lpstr>
      <vt:lpstr>Wingdings</vt:lpstr>
      <vt:lpstr>CNES - Diapos Titre</vt:lpstr>
      <vt:lpstr>CNES - Sommaires</vt:lpstr>
      <vt:lpstr>CNES - Texte</vt:lpstr>
      <vt:lpstr>Présentation PowerPoint</vt:lpstr>
      <vt:lpstr>Context : SATCOM research &amp; engineering tools</vt:lpstr>
      <vt:lpstr>OPEN SOURCE CNES Pole Accès Réseaux (PAR) tools</vt:lpstr>
      <vt:lpstr>OpenSAND objective</vt:lpstr>
      <vt:lpstr>OpenSAND organization</vt:lpstr>
      <vt:lpstr>OpenBACH objective</vt:lpstr>
      <vt:lpstr>OpenBACH</vt:lpstr>
      <vt:lpstr>OpenBACH organization</vt:lpstr>
      <vt:lpstr>SNS3 Objective</vt:lpstr>
      <vt:lpstr>SNS3 Organization</vt:lpstr>
      <vt:lpstr>Different valorization : why Open-Source?</vt:lpstr>
      <vt:lpstr>Different valorization : Building a community</vt:lpstr>
      <vt:lpstr>Different valorization : Closed source?</vt:lpstr>
      <vt:lpstr>Different valorization : conclusions</vt:lpstr>
      <vt:lpstr>Different valorization : conclusions</vt:lpstr>
      <vt:lpstr>Global 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Lola PEIRE</dc:creator>
  <cp:lastModifiedBy>Dupe Jean-Baptiste</cp:lastModifiedBy>
  <cp:revision>161</cp:revision>
  <cp:lastPrinted>2017-05-14T20:42:22Z</cp:lastPrinted>
  <dcterms:created xsi:type="dcterms:W3CDTF">2017-04-10T17:55:28Z</dcterms:created>
  <dcterms:modified xsi:type="dcterms:W3CDTF">2019-10-24T10:07:35Z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0x0101008BA2EC32BB3849CFA34975D0F55D50D000F875507477702143B5B450C57EB9C6E200393604B892835A4DB5A9BDA1CD4CD0BD</vt:lpwstr>
  </property>
</Properties>
</file>