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7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8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51" r:id="rId4"/>
    <p:sldMasterId id="2147483773" r:id="rId5"/>
    <p:sldMasterId id="2147483786" r:id="rId6"/>
    <p:sldMasterId id="2147483818" r:id="rId7"/>
    <p:sldMasterId id="2147483826" r:id="rId8"/>
    <p:sldMasterId id="2147483838" r:id="rId9"/>
    <p:sldMasterId id="2147483846" r:id="rId10"/>
    <p:sldMasterId id="2147483856" r:id="rId11"/>
    <p:sldMasterId id="2147483866" r:id="rId12"/>
  </p:sldMasterIdLst>
  <p:notesMasterIdLst>
    <p:notesMasterId r:id="rId16"/>
  </p:notesMasterIdLst>
  <p:handoutMasterIdLst>
    <p:handoutMasterId r:id="rId17"/>
  </p:handoutMasterIdLst>
  <p:sldIdLst>
    <p:sldId id="256" r:id="rId13"/>
    <p:sldId id="364" r:id="rId14"/>
    <p:sldId id="363" r:id="rId15"/>
  </p:sldIdLst>
  <p:sldSz cx="9145588" cy="7021513"/>
  <p:notesSz cx="7099300" cy="10234613"/>
  <p:defaultTextStyle>
    <a:defPPr>
      <a:defRPr lang="fr-FR"/>
    </a:defPPr>
    <a:lvl1pPr marL="0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1pPr>
    <a:lvl2pPr marL="398587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2pPr>
    <a:lvl3pPr marL="797174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3pPr>
    <a:lvl4pPr marL="1195761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4pPr>
    <a:lvl5pPr marL="1594348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5pPr>
    <a:lvl6pPr marL="1992935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6pPr>
    <a:lvl7pPr marL="2391522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7pPr>
    <a:lvl8pPr marL="2790109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8pPr>
    <a:lvl9pPr marL="3188696" algn="l" defTabSz="797174" rtl="0" eaLnBrk="1" latinLnBrk="0" hangingPunct="1">
      <a:defRPr sz="156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C2190D22-B9BC-4008-9728-56BE786A10C8}">
          <p14:sldIdLst>
            <p14:sldId id="256"/>
            <p14:sldId id="364"/>
            <p14:sldId id="3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12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1F64"/>
    <a:srgbClr val="00B0F0"/>
    <a:srgbClr val="4A566C"/>
    <a:srgbClr val="203864"/>
    <a:srgbClr val="838893"/>
    <a:srgbClr val="336699"/>
    <a:srgbClr val="3366CC"/>
    <a:srgbClr val="2F5E8D"/>
    <a:srgbClr val="FFA197"/>
    <a:srgbClr val="B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5811" autoAdjust="0"/>
  </p:normalViewPr>
  <p:slideViewPr>
    <p:cSldViewPr snapToGrid="0" snapToObjects="1">
      <p:cViewPr varScale="1">
        <p:scale>
          <a:sx n="78" d="100"/>
          <a:sy n="78" d="100"/>
        </p:scale>
        <p:origin x="1572" y="90"/>
      </p:cViewPr>
      <p:guideLst>
        <p:guide orient="horz" pos="2212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notesViewPr>
    <p:cSldViewPr snapToGrid="0" snapToObjects="1">
      <p:cViewPr varScale="1">
        <p:scale>
          <a:sx n="61" d="100"/>
          <a:sy n="61" d="100"/>
        </p:scale>
        <p:origin x="-1680" y="-77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10" Type="http://schemas.openxmlformats.org/officeDocument/2006/relationships/slideMaster" Target="slideMasters/slideMaster7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60" tIns="47380" rIns="94760" bIns="47380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1"/>
            <a:ext cx="3076363" cy="511730"/>
          </a:xfrm>
          <a:prstGeom prst="rect">
            <a:avLst/>
          </a:prstGeom>
        </p:spPr>
        <p:txBody>
          <a:bodyPr vert="horz" lIns="94760" tIns="47380" rIns="94760" bIns="47380" rtlCol="0"/>
          <a:lstStyle>
            <a:lvl1pPr algn="r">
              <a:defRPr sz="1300"/>
            </a:lvl1pPr>
          </a:lstStyle>
          <a:p>
            <a:fld id="{AAA0448D-4A58-4393-886F-5908475FE870}" type="datetimeFigureOut">
              <a:rPr lang="fr-FR" smtClean="0"/>
              <a:t>22/10/2019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0"/>
          </a:xfrm>
          <a:prstGeom prst="rect">
            <a:avLst/>
          </a:prstGeom>
        </p:spPr>
        <p:txBody>
          <a:bodyPr vert="horz" lIns="94760" tIns="47380" rIns="94760" bIns="47380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0"/>
          </a:xfrm>
          <a:prstGeom prst="rect">
            <a:avLst/>
          </a:prstGeom>
        </p:spPr>
        <p:txBody>
          <a:bodyPr vert="horz" lIns="94760" tIns="47380" rIns="94760" bIns="47380" rtlCol="0" anchor="b"/>
          <a:lstStyle>
            <a:lvl1pPr algn="r">
              <a:defRPr sz="1300"/>
            </a:lvl1pPr>
          </a:lstStyle>
          <a:p>
            <a:fld id="{2BFF5CD7-AD1C-453A-A076-13C4001F2BC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1580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60" tIns="47380" rIns="94760" bIns="47380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4760" tIns="47380" rIns="94760" bIns="47380" rtlCol="0"/>
          <a:lstStyle>
            <a:lvl1pPr algn="r">
              <a:defRPr sz="1300"/>
            </a:lvl1pPr>
          </a:lstStyle>
          <a:p>
            <a:fld id="{31B93242-A1A9-CC43-A2EE-9EE798A2CEAF}" type="datetimeFigureOut">
              <a:rPr lang="fr-FR" smtClean="0"/>
              <a:t>22/10/2019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01750" y="1281113"/>
            <a:ext cx="4495800" cy="3451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0" tIns="47380" rIns="94760" bIns="4738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1" y="4925408"/>
            <a:ext cx="5679440" cy="4029879"/>
          </a:xfrm>
          <a:prstGeom prst="rect">
            <a:avLst/>
          </a:prstGeom>
        </p:spPr>
        <p:txBody>
          <a:bodyPr vert="horz" lIns="94760" tIns="47380" rIns="94760" bIns="4738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60" tIns="47380" rIns="94760" bIns="47380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8"/>
            <a:ext cx="3076363" cy="513507"/>
          </a:xfrm>
          <a:prstGeom prst="rect">
            <a:avLst/>
          </a:prstGeom>
        </p:spPr>
        <p:txBody>
          <a:bodyPr vert="horz" lIns="94760" tIns="47380" rIns="94760" bIns="47380" rtlCol="0" anchor="b"/>
          <a:lstStyle>
            <a:lvl1pPr algn="r">
              <a:defRPr sz="1300"/>
            </a:lvl1pPr>
          </a:lstStyle>
          <a:p>
            <a:fld id="{410E462F-C152-3342-BD7F-580EF8FAFC2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9379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1pPr>
    <a:lvl2pPr marL="398587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2pPr>
    <a:lvl3pPr marL="797174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3pPr>
    <a:lvl4pPr marL="1195761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4pPr>
    <a:lvl5pPr marL="1594348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5pPr>
    <a:lvl6pPr marL="1992935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6pPr>
    <a:lvl7pPr marL="2391522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7pPr>
    <a:lvl8pPr marL="2790109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8pPr>
    <a:lvl9pPr marL="3188696" algn="l" defTabSz="797174" rtl="0" eaLnBrk="1" latinLnBrk="0" hangingPunct="1">
      <a:defRPr sz="104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institutionn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199" y="2646639"/>
            <a:ext cx="6859191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199" y="3024160"/>
            <a:ext cx="6859191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0"/>
          </p:nvPr>
        </p:nvSpPr>
        <p:spPr>
          <a:xfrm>
            <a:off x="1143199" y="3477926"/>
            <a:ext cx="6859191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0808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NES - couv institutionnel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143199" y="2646639"/>
            <a:ext cx="6859191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199" y="3024160"/>
            <a:ext cx="6859191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143199" y="3477926"/>
            <a:ext cx="6859191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29422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10950" y="666340"/>
            <a:ext cx="6859191" cy="36933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fr-FR" dirty="0"/>
              <a:t>Titre du 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31401" y="1868503"/>
            <a:ext cx="4528209" cy="4456711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1" name="Sous-titre 2"/>
          <p:cNvSpPr>
            <a:spLocks noGrp="1"/>
          </p:cNvSpPr>
          <p:nvPr>
            <p:ph type="subTitle" idx="13" hasCustomPrompt="1"/>
          </p:nvPr>
        </p:nvSpPr>
        <p:spPr>
          <a:xfrm>
            <a:off x="310950" y="306490"/>
            <a:ext cx="6859191" cy="261610"/>
          </a:xfrm>
        </p:spPr>
        <p:txBody>
          <a:bodyPr>
            <a:spAutoFit/>
          </a:bodyPr>
          <a:lstStyle>
            <a:lvl1pPr marL="0" indent="0" algn="l">
              <a:buNone/>
              <a:defRPr sz="11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2" name="Espace réservé du contenu 2"/>
          <p:cNvSpPr>
            <a:spLocks noGrp="1"/>
          </p:cNvSpPr>
          <p:nvPr>
            <p:ph idx="14" hasCustomPrompt="1"/>
          </p:nvPr>
        </p:nvSpPr>
        <p:spPr>
          <a:xfrm>
            <a:off x="8402511" y="1868503"/>
            <a:ext cx="485858" cy="44567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8" name="Groupe 7"/>
          <p:cNvGrpSpPr/>
          <p:nvPr userDrawn="1"/>
        </p:nvGrpSpPr>
        <p:grpSpPr>
          <a:xfrm>
            <a:off x="-15958" y="6746454"/>
            <a:ext cx="1011898" cy="295398"/>
            <a:chOff x="-15958" y="6746454"/>
            <a:chExt cx="1011898" cy="295398"/>
          </a:xfrm>
        </p:grpSpPr>
        <p:sp>
          <p:nvSpPr>
            <p:cNvPr id="9" name="ZoneTexte 8"/>
            <p:cNvSpPr txBox="1"/>
            <p:nvPr userDrawn="1"/>
          </p:nvSpPr>
          <p:spPr>
            <a:xfrm>
              <a:off x="443128" y="6887964"/>
              <a:ext cx="55281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" b="1" dirty="0" smtClean="0">
                  <a:solidFill>
                    <a:schemeClr val="bg1"/>
                  </a:solidFill>
                </a:rPr>
                <a:t>Prospective</a:t>
              </a:r>
              <a:endParaRPr lang="fr-FR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-15958" y="6746454"/>
              <a:ext cx="512801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" b="1" dirty="0" smtClean="0">
                  <a:solidFill>
                    <a:schemeClr val="bg1"/>
                  </a:solidFill>
                </a:rPr>
                <a:t>Innovation</a:t>
              </a:r>
              <a:endParaRPr lang="fr-FR" sz="400" b="1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478" y="6761391"/>
              <a:ext cx="193299" cy="253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59190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31400" y="666340"/>
            <a:ext cx="3438741" cy="369332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du 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31401" y="1868503"/>
            <a:ext cx="4528209" cy="4456711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1" name="Sous-titre 2"/>
          <p:cNvSpPr>
            <a:spLocks noGrp="1"/>
          </p:cNvSpPr>
          <p:nvPr>
            <p:ph type="subTitle" idx="13" hasCustomPrompt="1"/>
          </p:nvPr>
        </p:nvSpPr>
        <p:spPr>
          <a:xfrm>
            <a:off x="3731400" y="306490"/>
            <a:ext cx="3438741" cy="430887"/>
          </a:xfrm>
        </p:spPr>
        <p:txBody>
          <a:bodyPr wrap="square">
            <a:spAutoFit/>
          </a:bodyPr>
          <a:lstStyle>
            <a:lvl1pPr marL="0" indent="0" algn="l">
              <a:buNone/>
              <a:defRPr sz="11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2" name="Espace réservé du contenu 2"/>
          <p:cNvSpPr>
            <a:spLocks noGrp="1"/>
          </p:cNvSpPr>
          <p:nvPr>
            <p:ph idx="14" hasCustomPrompt="1"/>
          </p:nvPr>
        </p:nvSpPr>
        <p:spPr>
          <a:xfrm>
            <a:off x="8402511" y="1868503"/>
            <a:ext cx="485858" cy="44567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9" name="Groupe 8"/>
          <p:cNvGrpSpPr/>
          <p:nvPr userDrawn="1"/>
        </p:nvGrpSpPr>
        <p:grpSpPr>
          <a:xfrm>
            <a:off x="-15958" y="6746454"/>
            <a:ext cx="1011898" cy="295398"/>
            <a:chOff x="-15958" y="6746454"/>
            <a:chExt cx="1011898" cy="295398"/>
          </a:xfrm>
        </p:grpSpPr>
        <p:sp>
          <p:nvSpPr>
            <p:cNvPr id="10" name="ZoneTexte 9"/>
            <p:cNvSpPr txBox="1"/>
            <p:nvPr userDrawn="1"/>
          </p:nvSpPr>
          <p:spPr>
            <a:xfrm>
              <a:off x="443128" y="6887964"/>
              <a:ext cx="55281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" b="1" dirty="0" smtClean="0">
                  <a:solidFill>
                    <a:schemeClr val="bg1"/>
                  </a:solidFill>
                </a:rPr>
                <a:t>Prospective</a:t>
              </a:r>
              <a:endParaRPr lang="fr-FR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-15958" y="6746454"/>
              <a:ext cx="512801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" b="1" dirty="0" smtClean="0">
                  <a:solidFill>
                    <a:schemeClr val="bg1"/>
                  </a:solidFill>
                </a:rPr>
                <a:t>Innovation</a:t>
              </a:r>
              <a:endParaRPr lang="fr-FR" sz="400" b="1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478" y="6761391"/>
              <a:ext cx="193299" cy="253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03681" y="788960"/>
            <a:ext cx="4661672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03681" y="374022"/>
            <a:ext cx="4661672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03682" y="1476152"/>
            <a:ext cx="6092441" cy="48841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82613" y="6609003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64" y="710578"/>
            <a:ext cx="7876106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97764" y="308703"/>
            <a:ext cx="7167588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5"/>
          </p:nvPr>
        </p:nvSpPr>
        <p:spPr>
          <a:xfrm>
            <a:off x="298502" y="1482319"/>
            <a:ext cx="8289780" cy="487949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9164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10578"/>
            <a:ext cx="7886740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08703"/>
            <a:ext cx="7178223" cy="3256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287130" y="1481786"/>
            <a:ext cx="4128363" cy="487853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399996" indent="-253997">
              <a:buFont typeface="Wingdings" panose="05000000000000000000" pitchFamily="2" charset="2"/>
              <a:buChar char="v"/>
              <a:defRPr/>
            </a:lvl2pPr>
            <a:lvl3pPr marL="679993" indent="-253997">
              <a:buFont typeface="Wingdings" panose="05000000000000000000" pitchFamily="2" charset="2"/>
              <a:buChar char="Ø"/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4767759" y="1481786"/>
            <a:ext cx="4128363" cy="487853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36705"/>
            <a:ext cx="7178223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21767"/>
            <a:ext cx="7178223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7131" y="1450024"/>
            <a:ext cx="8608993" cy="49102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6"/>
            <a:ext cx="8608993" cy="540048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8915" y="6547517"/>
            <a:ext cx="358964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7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3887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merciements - Co 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5"/>
            <a:ext cx="8608993" cy="297766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679190"/>
            <a:ext cx="9145588" cy="807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43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282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143199" y="2646639"/>
            <a:ext cx="6859191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199" y="3024160"/>
            <a:ext cx="6859191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143199" y="3477926"/>
            <a:ext cx="6859191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merciements - Co 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5"/>
            <a:ext cx="8608993" cy="297766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679190"/>
            <a:ext cx="9145588" cy="807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43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6116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03681" y="788960"/>
            <a:ext cx="4661672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03681" y="374022"/>
            <a:ext cx="4661672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03682" y="1476152"/>
            <a:ext cx="6092441" cy="48841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82613" y="6609003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6309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64" y="710578"/>
            <a:ext cx="7876106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97764" y="308703"/>
            <a:ext cx="7167588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5"/>
          </p:nvPr>
        </p:nvSpPr>
        <p:spPr>
          <a:xfrm>
            <a:off x="298502" y="1482319"/>
            <a:ext cx="8289780" cy="487949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51485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353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10578"/>
            <a:ext cx="7886740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08703"/>
            <a:ext cx="7178223" cy="3256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287130" y="1481786"/>
            <a:ext cx="4128363" cy="487853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399996" indent="-253997">
              <a:buFont typeface="Wingdings" panose="05000000000000000000" pitchFamily="2" charset="2"/>
              <a:buChar char="v"/>
              <a:defRPr/>
            </a:lvl2pPr>
            <a:lvl3pPr marL="679993" indent="-253997">
              <a:buFont typeface="Wingdings" panose="05000000000000000000" pitchFamily="2" charset="2"/>
              <a:buChar char="Ø"/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4767759" y="1481786"/>
            <a:ext cx="4128363" cy="487853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17860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36705"/>
            <a:ext cx="7178223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21767"/>
            <a:ext cx="7178223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7131" y="1450024"/>
            <a:ext cx="8608993" cy="49102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5618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6"/>
            <a:ext cx="8608993" cy="540048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8915" y="6547517"/>
            <a:ext cx="358964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7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96986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merciements - Co 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5"/>
            <a:ext cx="8608993" cy="297766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679190"/>
            <a:ext cx="9145588" cy="807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43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33929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 C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9"/>
          <p:cNvSpPr txBox="1">
            <a:spLocks noChangeArrowheads="1"/>
          </p:cNvSpPr>
          <p:nvPr userDrawn="1"/>
        </p:nvSpPr>
        <p:spPr bwMode="auto">
          <a:xfrm>
            <a:off x="8570440" y="6683443"/>
            <a:ext cx="539646" cy="28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382" tIns="46191" rIns="92382" bIns="4619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89AB0F1-2A7D-4263-930A-203461F440D8}" type="slidenum">
              <a:rPr lang="fr-FR" sz="1200" b="1" smtClean="0">
                <a:solidFill>
                  <a:prstClr val="white">
                    <a:lumMod val="50000"/>
                  </a:prstClr>
                </a:solidFill>
                <a:latin typeface="Arial" panose="020B0604020202020204"/>
              </a:rPr>
              <a:pPr algn="ctr" eaLnBrk="1" hangingPunct="1">
                <a:spcBef>
                  <a:spcPct val="50000"/>
                </a:spcBef>
                <a:defRPr/>
              </a:pPr>
              <a:t>‹N°›</a:t>
            </a:fld>
            <a:endParaRPr lang="fr-FR" sz="1200" b="1" dirty="0" smtClean="0">
              <a:solidFill>
                <a:prstClr val="white">
                  <a:lumMod val="50000"/>
                </a:prstClr>
              </a:solidFill>
              <a:latin typeface="Arial" panose="020B0604020202020204"/>
            </a:endParaRPr>
          </a:p>
        </p:txBody>
      </p:sp>
      <p:pic>
        <p:nvPicPr>
          <p:cNvPr id="15" name="Picture 2" descr="Logo CNES innovation &amp; inspiration_Bleu"/>
          <p:cNvPicPr>
            <a:picLocks noChangeAspect="1"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3183"/>
          <a:stretch/>
        </p:blipFill>
        <p:spPr bwMode="auto">
          <a:xfrm>
            <a:off x="60410" y="61285"/>
            <a:ext cx="623921" cy="50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689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03681" y="788960"/>
            <a:ext cx="4661672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03681" y="374022"/>
            <a:ext cx="4661672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03682" y="1476152"/>
            <a:ext cx="6092441" cy="48841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82613" y="6609003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9196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 hasCustomPrompt="1"/>
          </p:nvPr>
        </p:nvSpPr>
        <p:spPr>
          <a:xfrm>
            <a:off x="1143199" y="2646639"/>
            <a:ext cx="6859191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199" y="3024160"/>
            <a:ext cx="6859191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0"/>
          </p:nvPr>
        </p:nvSpPr>
        <p:spPr>
          <a:xfrm>
            <a:off x="1143199" y="3477926"/>
            <a:ext cx="6859191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64" y="710578"/>
            <a:ext cx="7876106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97764" y="308703"/>
            <a:ext cx="7167588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5"/>
          </p:nvPr>
        </p:nvSpPr>
        <p:spPr>
          <a:xfrm>
            <a:off x="298502" y="1482319"/>
            <a:ext cx="8289780" cy="487949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80296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Rectangle 1"/>
          <p:cNvSpPr>
            <a:spLocks noChangeArrowheads="1"/>
          </p:cNvSpPr>
          <p:nvPr userDrawn="1"/>
        </p:nvSpPr>
        <p:spPr bwMode="auto">
          <a:xfrm>
            <a:off x="628650" y="3944938"/>
            <a:ext cx="91455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203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10578"/>
            <a:ext cx="7886740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08703"/>
            <a:ext cx="7178223" cy="3256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287130" y="1481786"/>
            <a:ext cx="4128363" cy="487853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399996" indent="-253997">
              <a:buFont typeface="Wingdings" panose="05000000000000000000" pitchFamily="2" charset="2"/>
              <a:buChar char="v"/>
              <a:defRPr/>
            </a:lvl2pPr>
            <a:lvl3pPr marL="679993" indent="-253997">
              <a:buFont typeface="Wingdings" panose="05000000000000000000" pitchFamily="2" charset="2"/>
              <a:buChar char="Ø"/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4767759" y="1481786"/>
            <a:ext cx="4128363" cy="487853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02699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36705"/>
            <a:ext cx="7178223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21767"/>
            <a:ext cx="7178223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7131" y="1450024"/>
            <a:ext cx="8608993" cy="49102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1505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6"/>
            <a:ext cx="8608993" cy="540048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8915" y="6547517"/>
            <a:ext cx="358964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7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88459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merciements - Co 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5"/>
            <a:ext cx="8608993" cy="297766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679190"/>
            <a:ext cx="9145588" cy="807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43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87026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03681" y="788960"/>
            <a:ext cx="4661672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03681" y="374022"/>
            <a:ext cx="4661672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03682" y="1476152"/>
            <a:ext cx="6092441" cy="48841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82613" y="6609003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0522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64" y="710578"/>
            <a:ext cx="7876106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97764" y="308703"/>
            <a:ext cx="7167588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5"/>
          </p:nvPr>
        </p:nvSpPr>
        <p:spPr>
          <a:xfrm>
            <a:off x="298502" y="1482319"/>
            <a:ext cx="8289780" cy="487949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18322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82184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10578"/>
            <a:ext cx="7886740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08703"/>
            <a:ext cx="7178223" cy="3256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287130" y="1481786"/>
            <a:ext cx="4128363" cy="487853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399996" indent="-253997">
              <a:buFont typeface="Wingdings" panose="05000000000000000000" pitchFamily="2" charset="2"/>
              <a:buChar char="v"/>
              <a:defRPr/>
            </a:lvl2pPr>
            <a:lvl3pPr marL="679993" indent="-253997">
              <a:buFont typeface="Wingdings" panose="05000000000000000000" pitchFamily="2" charset="2"/>
              <a:buChar char="Ø"/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4767759" y="1481786"/>
            <a:ext cx="4128363" cy="487853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3893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2"/>
            <a:ext cx="9145588" cy="2479597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143199" y="2646639"/>
            <a:ext cx="6859191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199" y="3024160"/>
            <a:ext cx="6859191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143199" y="3477926"/>
            <a:ext cx="6859191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36705"/>
            <a:ext cx="7178223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21767"/>
            <a:ext cx="7178223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7131" y="1450024"/>
            <a:ext cx="8608993" cy="49102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39329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6"/>
            <a:ext cx="8608993" cy="540048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8915" y="6547517"/>
            <a:ext cx="358964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7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14082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merciements - Co 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5"/>
            <a:ext cx="8608993" cy="297766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679190"/>
            <a:ext cx="9145588" cy="807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43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27903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79" y="6507905"/>
            <a:ext cx="2133971" cy="373831"/>
          </a:xfrm>
          <a:prstGeom prst="rect">
            <a:avLst/>
          </a:prstGeom>
        </p:spPr>
        <p:txBody>
          <a:bodyPr lIns="92382" tIns="46191" rIns="92382" bIns="46191"/>
          <a:lstStyle/>
          <a:p>
            <a:fld id="{0B705A82-86BD-49EF-826C-9D84E84FB700}" type="datetimeFigureOut">
              <a:rPr lang="fr-FR" smtClean="0">
                <a:solidFill>
                  <a:prstClr val="black"/>
                </a:solidFill>
              </a:rPr>
              <a:pPr/>
              <a:t>22/10/2019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743" y="6507905"/>
            <a:ext cx="2896103" cy="373831"/>
          </a:xfrm>
          <a:prstGeom prst="rect">
            <a:avLst/>
          </a:prstGeom>
        </p:spPr>
        <p:txBody>
          <a:bodyPr lIns="92382" tIns="46191" rIns="92382" bIns="46191"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62DB0-7920-4BEB-BF81-790C2818F32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825044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03681" y="788960"/>
            <a:ext cx="4661672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03681" y="374022"/>
            <a:ext cx="4661672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03682" y="1476152"/>
            <a:ext cx="6092441" cy="48841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82613" y="6609003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21351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64" y="710578"/>
            <a:ext cx="7876106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97764" y="308703"/>
            <a:ext cx="7167588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5"/>
          </p:nvPr>
        </p:nvSpPr>
        <p:spPr>
          <a:xfrm>
            <a:off x="298502" y="1482319"/>
            <a:ext cx="8289780" cy="487949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55025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45384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10578"/>
            <a:ext cx="7886740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08703"/>
            <a:ext cx="7178223" cy="3256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287130" y="1481786"/>
            <a:ext cx="4128363" cy="487853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399996" indent="-253997">
              <a:buFont typeface="Wingdings" panose="05000000000000000000" pitchFamily="2" charset="2"/>
              <a:buChar char="v"/>
              <a:defRPr/>
            </a:lvl2pPr>
            <a:lvl3pPr marL="679993" indent="-253997">
              <a:buFont typeface="Wingdings" panose="05000000000000000000" pitchFamily="2" charset="2"/>
              <a:buChar char="Ø"/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4767759" y="1481786"/>
            <a:ext cx="4128363" cy="487853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41080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36705"/>
            <a:ext cx="7178223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21767"/>
            <a:ext cx="7178223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7131" y="1450024"/>
            <a:ext cx="8608993" cy="49102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88298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6"/>
            <a:ext cx="8608993" cy="540048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8915" y="6547517"/>
            <a:ext cx="358964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7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9806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2"/>
            <a:ext cx="9145588" cy="2479597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143199" y="2646639"/>
            <a:ext cx="6859191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199" y="3024160"/>
            <a:ext cx="6859191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143199" y="3477926"/>
            <a:ext cx="6859191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merciements - Co 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5"/>
            <a:ext cx="8608993" cy="297766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679190"/>
            <a:ext cx="9145588" cy="807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43" dirty="0">
              <a:solidFill>
                <a:prstClr val="white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67098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79" y="6507905"/>
            <a:ext cx="2133971" cy="373831"/>
          </a:xfrm>
          <a:prstGeom prst="rect">
            <a:avLst/>
          </a:prstGeom>
        </p:spPr>
        <p:txBody>
          <a:bodyPr lIns="92382" tIns="46191" rIns="92382" bIns="46191"/>
          <a:lstStyle/>
          <a:p>
            <a:fld id="{0B705A82-86BD-49EF-826C-9D84E84FB700}" type="datetimeFigureOut">
              <a:rPr lang="fr-FR" smtClean="0">
                <a:solidFill>
                  <a:prstClr val="black"/>
                </a:solidFill>
              </a:rPr>
              <a:pPr/>
              <a:t>22/10/2019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743" y="6507905"/>
            <a:ext cx="2896103" cy="373831"/>
          </a:xfrm>
          <a:prstGeom prst="rect">
            <a:avLst/>
          </a:prstGeom>
        </p:spPr>
        <p:txBody>
          <a:bodyPr lIns="92382" tIns="46191" rIns="92382" bIns="46191"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62DB0-7920-4BEB-BF81-790C2818F32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1179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 C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9"/>
          <p:cNvSpPr txBox="1">
            <a:spLocks noChangeArrowheads="1"/>
          </p:cNvSpPr>
          <p:nvPr userDrawn="1"/>
        </p:nvSpPr>
        <p:spPr bwMode="auto">
          <a:xfrm>
            <a:off x="8570440" y="6683443"/>
            <a:ext cx="539646" cy="28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382" tIns="46191" rIns="92382" bIns="4619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89AB0F1-2A7D-4263-930A-203461F440D8}" type="slidenum">
              <a:rPr lang="fr-FR" sz="1200" b="1" smtClean="0">
                <a:solidFill>
                  <a:prstClr val="white">
                    <a:lumMod val="50000"/>
                  </a:prstClr>
                </a:solidFill>
                <a:latin typeface="Arial" panose="020B0604020202020204"/>
              </a:rPr>
              <a:pPr algn="ctr" eaLnBrk="1" hangingPunct="1">
                <a:spcBef>
                  <a:spcPct val="50000"/>
                </a:spcBef>
                <a:defRPr/>
              </a:pPr>
              <a:t>‹N°›</a:t>
            </a:fld>
            <a:endParaRPr lang="fr-FR" sz="1200" b="1" dirty="0" smtClean="0">
              <a:solidFill>
                <a:prstClr val="white">
                  <a:lumMod val="50000"/>
                </a:prstClr>
              </a:solidFill>
              <a:latin typeface="Arial" panose="020B0604020202020204"/>
            </a:endParaRPr>
          </a:p>
        </p:txBody>
      </p:sp>
      <p:pic>
        <p:nvPicPr>
          <p:cNvPr id="15" name="Picture 2" descr="Logo CNES innovation &amp; inspiration_Bleu"/>
          <p:cNvPicPr>
            <a:picLocks noChangeAspect="1"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3183"/>
          <a:stretch/>
        </p:blipFill>
        <p:spPr bwMode="auto">
          <a:xfrm>
            <a:off x="60410" y="61285"/>
            <a:ext cx="623921" cy="50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8414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03681" y="788960"/>
            <a:ext cx="4661672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03681" y="374022"/>
            <a:ext cx="4661672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03682" y="1476152"/>
            <a:ext cx="6092441" cy="48841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82613" y="6609003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00193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764" y="710578"/>
            <a:ext cx="7876106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97764" y="308703"/>
            <a:ext cx="7167588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5"/>
          </p:nvPr>
        </p:nvSpPr>
        <p:spPr>
          <a:xfrm>
            <a:off x="298502" y="1482319"/>
            <a:ext cx="8289780" cy="487949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385521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78477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10578"/>
            <a:ext cx="7886740" cy="369332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08703"/>
            <a:ext cx="7178223" cy="32562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lang="fr-FR" sz="1100" b="0" kern="1200" baseline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5" hasCustomPrompt="1"/>
          </p:nvPr>
        </p:nvSpPr>
        <p:spPr>
          <a:xfrm>
            <a:off x="287130" y="1481786"/>
            <a:ext cx="4128363" cy="487853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  <a:lvl2pPr marL="399996" indent="-253997">
              <a:buFont typeface="Wingdings" panose="05000000000000000000" pitchFamily="2" charset="2"/>
              <a:buChar char="v"/>
              <a:defRPr/>
            </a:lvl2pPr>
            <a:lvl3pPr marL="679993" indent="-253997">
              <a:buFont typeface="Wingdings" panose="05000000000000000000" pitchFamily="2" charset="2"/>
              <a:buChar char="Ø"/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4767759" y="1481786"/>
            <a:ext cx="4128363" cy="487853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51658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Bleu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7130" y="736705"/>
            <a:ext cx="7178223" cy="36933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Sous-titre 2"/>
          <p:cNvSpPr>
            <a:spLocks noGrp="1"/>
          </p:cNvSpPr>
          <p:nvPr>
            <p:ph type="subTitle" idx="14" hasCustomPrompt="1"/>
          </p:nvPr>
        </p:nvSpPr>
        <p:spPr>
          <a:xfrm>
            <a:off x="287130" y="321767"/>
            <a:ext cx="7178223" cy="325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100" b="0" kern="12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INDIQUEZ L’OBJET DE LA PRESENTATION - DATE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idx="16"/>
          </p:nvPr>
        </p:nvSpPr>
        <p:spPr>
          <a:xfrm>
            <a:off x="287131" y="1450024"/>
            <a:ext cx="8608993" cy="491029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27022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6"/>
            <a:ext cx="8608993" cy="540048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8915" y="6547517"/>
            <a:ext cx="358964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7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65959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emerciements - Co 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contenu 2"/>
          <p:cNvSpPr>
            <a:spLocks noGrp="1"/>
          </p:cNvSpPr>
          <p:nvPr>
            <p:ph idx="16" hasCustomPrompt="1"/>
          </p:nvPr>
        </p:nvSpPr>
        <p:spPr>
          <a:xfrm>
            <a:off x="287131" y="959835"/>
            <a:ext cx="8608993" cy="2977667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1"/>
                </a:solidFill>
              </a:defRPr>
            </a:lvl1pPr>
            <a:lvl2pPr marL="145999" indent="0">
              <a:buNone/>
              <a:defRPr baseline="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fr-FR" dirty="0"/>
              <a:t>REMERCIEMENTS</a:t>
            </a:r>
          </a:p>
          <a:p>
            <a:pPr lvl="1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679190"/>
            <a:ext cx="9145588" cy="807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743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87517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3393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2"/>
            <a:ext cx="9145588" cy="2479597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1143199" y="2646639"/>
            <a:ext cx="6859191" cy="369332"/>
          </a:xfrm>
        </p:spPr>
        <p:txBody>
          <a:bodyPr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199" y="3024160"/>
            <a:ext cx="6859191" cy="400110"/>
          </a:xfrm>
        </p:spPr>
        <p:txBody>
          <a:bodyPr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1143199" y="3477926"/>
            <a:ext cx="6859191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vert.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364940" cy="7021513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364939" y="2437375"/>
            <a:ext cx="4780649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64939" y="2814897"/>
            <a:ext cx="4780649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364939" y="3268663"/>
            <a:ext cx="4780649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vert. proj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364940" cy="7021513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364939" y="2426353"/>
            <a:ext cx="4780649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64939" y="2803875"/>
            <a:ext cx="4780649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364939" y="3257641"/>
            <a:ext cx="4780649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ES - couv photo vert. co-bran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0" y="0"/>
            <a:ext cx="4364940" cy="7021513"/>
          </a:xfrm>
        </p:spPr>
        <p:txBody>
          <a:bodyPr anchor="t"/>
          <a:lstStyle>
            <a:lvl1pPr marL="0" indent="0">
              <a:buNone/>
              <a:defRPr sz="2667" i="1">
                <a:solidFill>
                  <a:schemeClr val="bg1"/>
                </a:solidFill>
              </a:defRPr>
            </a:lvl1pPr>
            <a:lvl2pPr marL="380996" indent="0">
              <a:buNone/>
              <a:defRPr sz="2333"/>
            </a:lvl2pPr>
            <a:lvl3pPr marL="761992" indent="0">
              <a:buNone/>
              <a:defRPr sz="2000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r>
              <a:rPr lang="fr-FR" dirty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364939" y="2426353"/>
            <a:ext cx="4780649" cy="369332"/>
          </a:xfrm>
        </p:spPr>
        <p:txBody>
          <a:bodyPr wrap="square" anchor="ctr" anchorCtr="0">
            <a:spAutoFit/>
          </a:bodyPr>
          <a:lstStyle>
            <a:lvl1pPr algn="ctr">
              <a:defRPr lang="fr-FR" sz="2000" b="1" i="0" kern="12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364939" y="2803875"/>
            <a:ext cx="4780649" cy="707886"/>
          </a:xfrm>
        </p:spPr>
        <p:txBody>
          <a:bodyPr wrap="square">
            <a:spAutoFit/>
          </a:bodyPr>
          <a:lstStyle>
            <a:lvl1pPr marL="0" indent="0" algn="ctr">
              <a:buNone/>
              <a:defRPr lang="fr-FR" sz="2000" b="1" i="0" kern="1200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fr-FR" dirty="0"/>
              <a:t>CLIQUEZ POUR MODIFIER LE TITRE 2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0"/>
          </p:nvPr>
        </p:nvSpPr>
        <p:spPr>
          <a:xfrm>
            <a:off x="4364939" y="3257641"/>
            <a:ext cx="4780649" cy="59029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spcBef>
                <a:spcPts val="0"/>
              </a:spcBef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2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2.jpg"/><Relationship Id="rId4" Type="http://schemas.openxmlformats.org/officeDocument/2006/relationships/slideLayout" Target="../slideLayouts/slideLayout24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2.jp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10" Type="http://schemas.openxmlformats.org/officeDocument/2006/relationships/image" Target="../media/image12.jpg"/><Relationship Id="rId4" Type="http://schemas.openxmlformats.org/officeDocument/2006/relationships/slideLayout" Target="../slideLayouts/slideLayout39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image" Target="../media/image12.jpg"/><Relationship Id="rId5" Type="http://schemas.openxmlformats.org/officeDocument/2006/relationships/slideLayout" Target="../slideLayouts/slideLayout48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Relationship Id="rId9" Type="http://schemas.openxmlformats.org/officeDocument/2006/relationships/image" Target="../media/image1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759" y="374480"/>
            <a:ext cx="7888070" cy="13574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 1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759" y="1868503"/>
            <a:ext cx="7888070" cy="445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 TEXTE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8204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63" r:id="rId2"/>
    <p:sldLayoutId id="2147483764" r:id="rId3"/>
    <p:sldLayoutId id="2147483769" r:id="rId4"/>
    <p:sldLayoutId id="2147483766" r:id="rId5"/>
    <p:sldLayoutId id="2147483768" r:id="rId6"/>
    <p:sldLayoutId id="2147483770" r:id="rId7"/>
    <p:sldLayoutId id="2147483771" r:id="rId8"/>
    <p:sldLayoutId id="2147483772" r:id="rId9"/>
    <p:sldLayoutId id="2147483817" r:id="rId10"/>
  </p:sldLayoutIdLst>
  <p:hf hdr="0" dt="0"/>
  <p:txStyles>
    <p:titleStyle>
      <a:lvl1pPr algn="ctr" defTabSz="1015990" rtl="0" eaLnBrk="1" latinLnBrk="0" hangingPunct="1">
        <a:lnSpc>
          <a:spcPct val="90000"/>
        </a:lnSpc>
        <a:spcBef>
          <a:spcPct val="0"/>
        </a:spcBef>
        <a:buNone/>
        <a:defRPr lang="fr-FR" sz="1800" b="1" i="0" kern="1200" dirty="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ctr" defTabSz="1015990" rtl="0" eaLnBrk="1" latinLnBrk="0" hangingPunct="1">
        <a:lnSpc>
          <a:spcPct val="100000"/>
        </a:lnSpc>
        <a:spcBef>
          <a:spcPts val="1111"/>
        </a:spcBef>
        <a:buFont typeface="Arial"/>
        <a:buNone/>
        <a:defRPr sz="1800" b="1" i="0" kern="1200">
          <a:solidFill>
            <a:schemeClr val="bg1"/>
          </a:solidFill>
          <a:latin typeface="Arial Black" charset="0"/>
          <a:ea typeface="Arial Black" charset="0"/>
          <a:cs typeface="Arial Black" charset="0"/>
        </a:defRPr>
      </a:lvl1pPr>
      <a:lvl2pPr marL="0" indent="0" algn="ctr" defTabSz="761992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lang="fr-FR" sz="1800" b="1" i="0" kern="1200" dirty="0" smtClean="0">
          <a:solidFill>
            <a:srgbClr val="00B0F0"/>
          </a:solidFill>
          <a:latin typeface="Arial" charset="0"/>
          <a:ea typeface="Arial" charset="0"/>
          <a:cs typeface="Arial" charset="0"/>
        </a:defRPr>
      </a:lvl2pPr>
      <a:lvl3pPr marL="126998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222" kern="1200">
          <a:solidFill>
            <a:schemeClr val="bg1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bg1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10950" y="666340"/>
            <a:ext cx="8205879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31400" y="1868503"/>
            <a:ext cx="4785429" cy="445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5" name="Groupe 24"/>
          <p:cNvGrpSpPr/>
          <p:nvPr/>
        </p:nvGrpSpPr>
        <p:grpSpPr>
          <a:xfrm>
            <a:off x="-15958" y="6746454"/>
            <a:ext cx="1011898" cy="295398"/>
            <a:chOff x="-15958" y="6746454"/>
            <a:chExt cx="1011898" cy="295398"/>
          </a:xfrm>
        </p:grpSpPr>
        <p:sp>
          <p:nvSpPr>
            <p:cNvPr id="26" name="ZoneTexte 25"/>
            <p:cNvSpPr txBox="1"/>
            <p:nvPr userDrawn="1"/>
          </p:nvSpPr>
          <p:spPr>
            <a:xfrm>
              <a:off x="443128" y="6887964"/>
              <a:ext cx="552812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" b="1" dirty="0" smtClean="0">
                  <a:solidFill>
                    <a:schemeClr val="bg1"/>
                  </a:solidFill>
                </a:rPr>
                <a:t>Prospective</a:t>
              </a:r>
              <a:endParaRPr lang="fr-FR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ZoneTexte 26"/>
            <p:cNvSpPr txBox="1"/>
            <p:nvPr userDrawn="1"/>
          </p:nvSpPr>
          <p:spPr>
            <a:xfrm>
              <a:off x="-15958" y="6746454"/>
              <a:ext cx="512801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" b="1" dirty="0" smtClean="0">
                  <a:solidFill>
                    <a:schemeClr val="bg1"/>
                  </a:solidFill>
                </a:rPr>
                <a:t>Innovation</a:t>
              </a:r>
              <a:endParaRPr lang="fr-FR" sz="400" b="1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"/>
            <p:cNvPicPr>
              <a:picLocks noChangeAspect="1" noChangeArrowheads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478" y="6761391"/>
              <a:ext cx="193299" cy="253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3720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85" r:id="rId2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sz="2000" b="1" i="0" kern="120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761992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1269987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Courier New" panose="02070309020205020404" pitchFamily="49" charset="0"/>
        <a:buChar char="o"/>
        <a:defRPr sz="15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Arial"/>
        <a:buChar char="•"/>
        <a:defRPr sz="14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5799" y="710577"/>
            <a:ext cx="788807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28759" y="1868503"/>
            <a:ext cx="7888070" cy="445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956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88" r:id="rId2"/>
    <p:sldLayoutId id="2147483799" r:id="rId3"/>
    <p:sldLayoutId id="2147483798" r:id="rId4"/>
    <p:sldLayoutId id="2147483801" r:id="rId5"/>
    <p:sldLayoutId id="2147483803" r:id="rId6"/>
    <p:sldLayoutId id="2147483804" r:id="rId7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lang="fr-FR" sz="18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99996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79993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5799" y="710577"/>
            <a:ext cx="788807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28759" y="1868503"/>
            <a:ext cx="7888070" cy="445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08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lang="fr-FR" sz="18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99996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79993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5799" y="710577"/>
            <a:ext cx="788807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28759" y="1868503"/>
            <a:ext cx="7888070" cy="445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18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5" r:id="rId8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lang="fr-FR" sz="18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99996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79993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5799" y="710577"/>
            <a:ext cx="788807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28759" y="1868503"/>
            <a:ext cx="7888070" cy="445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657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lang="fr-FR" sz="18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99996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79993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5799" y="710577"/>
            <a:ext cx="788807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28759" y="1868503"/>
            <a:ext cx="7888070" cy="445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66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lang="fr-FR" sz="18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99996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79993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5799" y="710577"/>
            <a:ext cx="788807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28759" y="1868503"/>
            <a:ext cx="7888070" cy="445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357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lang="fr-FR" sz="18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99996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79993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85799" y="710577"/>
            <a:ext cx="788807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628759" y="1868503"/>
            <a:ext cx="7888070" cy="445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1378" y="6564945"/>
            <a:ext cx="334756" cy="372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B81167D-292E-8142-ABF3-3BDF0609D34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9242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</p:sldLayoutIdLst>
  <p:hf hdr="0" dt="0"/>
  <p:txStyles>
    <p:titleStyle>
      <a:lvl1pPr algn="l" defTabSz="1015990" rtl="0" eaLnBrk="1" latinLnBrk="0" hangingPunct="1">
        <a:lnSpc>
          <a:spcPct val="90000"/>
        </a:lnSpc>
        <a:spcBef>
          <a:spcPct val="0"/>
        </a:spcBef>
        <a:buNone/>
        <a:defRPr lang="fr-FR" sz="2000" b="1" i="0" kern="1200" smtClean="0">
          <a:solidFill>
            <a:srgbClr val="002060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Font typeface="Arial"/>
        <a:buNone/>
        <a:defRPr lang="fr-FR" sz="1800" b="1" kern="1200" dirty="0" smtClean="0">
          <a:solidFill>
            <a:srgbClr val="002060"/>
          </a:solidFill>
          <a:latin typeface="Arial" charset="0"/>
          <a:ea typeface="Arial" charset="0"/>
          <a:cs typeface="Arial" charset="0"/>
        </a:defRPr>
      </a:lvl1pPr>
      <a:lvl2pPr marL="399996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v"/>
        <a:defRPr sz="18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2pPr>
      <a:lvl3pPr marL="679993" indent="-253997" algn="l" defTabSz="1015990" rtl="0" eaLnBrk="1" latinLnBrk="0" hangingPunct="1">
        <a:lnSpc>
          <a:spcPct val="100000"/>
        </a:lnSpc>
        <a:spcBef>
          <a:spcPts val="0"/>
        </a:spcBef>
        <a:spcAft>
          <a:spcPts val="1333"/>
        </a:spcAft>
        <a:buClr>
          <a:srgbClr val="00B0F0"/>
        </a:buClr>
        <a:buFont typeface="Wingdings" panose="05000000000000000000" pitchFamily="2" charset="2"/>
        <a:buChar char="Ø"/>
        <a:defRPr sz="16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3pPr>
      <a:lvl4pPr marL="177798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4pPr>
      <a:lvl5pPr marL="228597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rgbClr val="002060"/>
          </a:solidFill>
          <a:latin typeface="Arial" charset="0"/>
          <a:ea typeface="Arial" charset="0"/>
          <a:cs typeface="Arial" charset="0"/>
        </a:defRPr>
      </a:lvl5pPr>
      <a:lvl6pPr marL="279397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1015990" rtl="0" eaLnBrk="1" latinLnBrk="0" hangingPunct="1">
        <a:lnSpc>
          <a:spcPct val="90000"/>
        </a:lnSpc>
        <a:spcBef>
          <a:spcPts val="556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805142"/>
            <a:ext cx="91455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« Comment valoriser </a:t>
            </a:r>
            <a:r>
              <a:rPr lang="fr-FR" sz="24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par l'open source </a:t>
            </a:r>
            <a:r>
              <a:rPr lang="fr-FR" sz="2400" b="1" dirty="0" smtClean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? »</a:t>
            </a:r>
          </a:p>
          <a:p>
            <a:pPr algn="ctr"/>
            <a:r>
              <a:rPr lang="fr-FR" sz="2000" b="1" dirty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rPr>
              <a:t>COMET / </a:t>
            </a:r>
            <a:r>
              <a:rPr lang="fr-FR" sz="2000" b="1" dirty="0" smtClean="0">
                <a:solidFill>
                  <a:srgbClr val="00B0F0"/>
                </a:solidFill>
                <a:latin typeface="Arial Black" charset="0"/>
                <a:ea typeface="Arial Black" charset="0"/>
                <a:cs typeface="Arial Black" charset="0"/>
              </a:rPr>
              <a:t>SIL – 24/10/19 - Toulouse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Introduction par </a:t>
            </a:r>
            <a:r>
              <a:rPr lang="fr-FR" sz="2000" b="1" dirty="0" smtClean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Jean-Marc Charbonnier DIA/CD</a:t>
            </a:r>
            <a:endParaRPr lang="fr-FR" sz="24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1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7971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81167D-292E-8142-ABF3-3BDF0609D345}" type="slidenum">
              <a:rPr kumimoji="0" lang="fr-FR" sz="6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algn="ctr" defTabSz="7971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-32297" y="-563"/>
            <a:ext cx="9144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rgbClr val="00519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00519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6" name="Sous-titre 2"/>
          <p:cNvSpPr txBox="1">
            <a:spLocks/>
          </p:cNvSpPr>
          <p:nvPr/>
        </p:nvSpPr>
        <p:spPr>
          <a:xfrm>
            <a:off x="198355" y="292153"/>
            <a:ext cx="7167588" cy="325627"/>
          </a:xfrm>
          <a:prstGeom prst="rect">
            <a:avLst/>
          </a:prstGeom>
        </p:spPr>
        <p:txBody>
          <a:bodyPr/>
          <a:lstStyle>
            <a:lvl1pPr marL="0" indent="0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Font typeface="Arial"/>
              <a:buNone/>
              <a:defRPr lang="fr-FR" sz="1800" b="1" kern="12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399996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v"/>
              <a:defRPr sz="18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2pPr>
            <a:lvl3pPr marL="679993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Ø"/>
              <a:defRPr sz="16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3pPr>
            <a:lvl4pPr marL="177798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4pPr>
            <a:lvl5pPr marL="228597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5pPr>
            <a:lvl6pPr marL="279397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0196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996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1795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159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/>
              <a:buNone/>
              <a:tabLst/>
              <a:defRPr/>
            </a:pPr>
            <a:r>
              <a:rPr lang="fr-FR" cap="all" dirty="0" smtClean="0">
                <a:latin typeface="Arial" panose="020B0604020202020204"/>
                <a:ea typeface="Arial Black" charset="0"/>
                <a:cs typeface="Arial Black" charset="0"/>
              </a:rPr>
              <a:t>Open source au CNES</a:t>
            </a:r>
            <a:endParaRPr kumimoji="0" lang="fr-FR" sz="1800" b="1" i="0" u="none" strike="noStrike" kern="1200" cap="all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Arial Black" charset="0"/>
              <a:cs typeface="Arial Black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9643" y="1639001"/>
            <a:ext cx="83368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fr-FR" sz="1600" b="1" dirty="0"/>
              <a:t>Le </a:t>
            </a:r>
            <a:r>
              <a:rPr lang="fr-FR" sz="1600" b="1" dirty="0" smtClean="0"/>
              <a:t>CNES </a:t>
            </a:r>
            <a:r>
              <a:rPr lang="fr-FR" sz="1600" b="1" dirty="0"/>
              <a:t>contribue à un nombre significatif de projets Open Source et en a lui-même </a:t>
            </a:r>
            <a:r>
              <a:rPr lang="fr-FR" sz="1600" b="1" dirty="0"/>
              <a:t>initialisés </a:t>
            </a:r>
            <a:r>
              <a:rPr lang="fr-FR" sz="1600" b="1" dirty="0"/>
              <a:t>un </a:t>
            </a:r>
            <a:r>
              <a:rPr lang="fr-FR" sz="1600" b="1" dirty="0"/>
              <a:t>certain </a:t>
            </a:r>
            <a:r>
              <a:rPr lang="fr-FR" sz="1600" b="1" dirty="0" smtClean="0"/>
              <a:t>nombre</a:t>
            </a:r>
          </a:p>
          <a:p>
            <a:pPr marL="285750" indent="-285750" algn="just">
              <a:buClr>
                <a:srgbClr val="00B0F0"/>
              </a:buClr>
              <a:buFont typeface="Wingdings" panose="05000000000000000000" pitchFamily="2" charset="2"/>
              <a:buChar char="v"/>
            </a:pPr>
            <a:endParaRPr lang="fr-FR" sz="1600" b="1" dirty="0"/>
          </a:p>
          <a:p>
            <a:pPr marL="285750" indent="-285750" algn="just"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fr-FR" sz="1600" b="1" dirty="0"/>
              <a:t>Plusieurs groupes de travail menés à partir de 2008 ont conduit à la mise en place de processus pour encadrer la production, l’utilisation et la maintenance de ces logiciels dans les </a:t>
            </a:r>
            <a:r>
              <a:rPr lang="fr-FR" sz="1600" b="1" dirty="0"/>
              <a:t>projets </a:t>
            </a:r>
            <a:r>
              <a:rPr lang="fr-FR" sz="1600" b="1" dirty="0"/>
              <a:t>spatiaux et d’usages du spatial.</a:t>
            </a:r>
            <a:endParaRPr lang="fr-FR" sz="1600" b="1" dirty="0"/>
          </a:p>
          <a:p>
            <a:pPr algn="just"/>
            <a:endParaRPr lang="fr-FR" sz="16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176" y="4273964"/>
            <a:ext cx="935655" cy="114306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700" y="3932173"/>
            <a:ext cx="1181628" cy="118162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4392" y="4257030"/>
            <a:ext cx="1433571" cy="8028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0537" y="4055392"/>
            <a:ext cx="1422091" cy="99612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159" y="5730135"/>
            <a:ext cx="1614163" cy="33942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8044" y="4276154"/>
            <a:ext cx="1359784" cy="783676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36015" y="996799"/>
            <a:ext cx="6670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800" b="1" dirty="0">
                <a:solidFill>
                  <a:srgbClr val="00B0F0"/>
                </a:solidFill>
              </a:rPr>
              <a:t>M</a:t>
            </a:r>
            <a:r>
              <a:rPr lang="fr-FR" sz="1800" b="1" dirty="0" smtClean="0">
                <a:solidFill>
                  <a:srgbClr val="00B0F0"/>
                </a:solidFill>
              </a:rPr>
              <a:t>aturité </a:t>
            </a:r>
            <a:r>
              <a:rPr lang="fr-FR" sz="1800" b="1" dirty="0">
                <a:solidFill>
                  <a:srgbClr val="00B0F0"/>
                </a:solidFill>
              </a:rPr>
              <a:t>sur les logiciels Open Source au </a:t>
            </a:r>
            <a:r>
              <a:rPr lang="fr-FR" sz="1800" b="1" dirty="0" smtClean="0">
                <a:solidFill>
                  <a:srgbClr val="00B0F0"/>
                </a:solidFill>
              </a:rPr>
              <a:t>CNES :</a:t>
            </a:r>
            <a:endParaRPr lang="fr-FR" sz="1800" b="1" dirty="0">
              <a:solidFill>
                <a:srgbClr val="00B0F0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0537" y="5564861"/>
            <a:ext cx="1335735" cy="669974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629" y="5689900"/>
            <a:ext cx="1339683" cy="643571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49673" y="5501848"/>
            <a:ext cx="1019673" cy="101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7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B81167D-292E-8142-ABF3-3BDF0609D345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291197" y="1858340"/>
            <a:ext cx="5373003" cy="3542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Clr>
                <a:srgbClr val="00B0F0"/>
              </a:buClr>
              <a:buFont typeface="Wingdings" panose="05000000000000000000" pitchFamily="2" charset="2"/>
              <a:buChar char="v"/>
            </a:pPr>
            <a:r>
              <a:rPr lang="fr-FR" sz="1600" b="1" dirty="0"/>
              <a:t>le CNES </a:t>
            </a:r>
            <a:r>
              <a:rPr lang="fr-FR" sz="1600" b="1" dirty="0" smtClean="0"/>
              <a:t>a pour mission de valoriser </a:t>
            </a:r>
            <a:r>
              <a:rPr lang="fr-FR" sz="1600" b="1" dirty="0"/>
              <a:t>les investissements publics ayant produit ces logiciels </a:t>
            </a:r>
            <a:r>
              <a:rPr lang="fr-FR" sz="1600" b="1" dirty="0" smtClean="0"/>
              <a:t>pour :</a:t>
            </a:r>
          </a:p>
          <a:p>
            <a:pPr marL="533400" lvl="1" indent="-266700" algn="just">
              <a:lnSpc>
                <a:spcPct val="107000"/>
              </a:lnSpc>
              <a:buClr>
                <a:srgbClr val="00B0F0"/>
              </a:buClr>
              <a:buFont typeface="Courier New" panose="02070309020205020404" pitchFamily="49" charset="0"/>
              <a:buChar char="o"/>
              <a:tabLst>
                <a:tab pos="444500" algn="l"/>
              </a:tabLst>
            </a:pPr>
            <a:r>
              <a:rPr lang="fr-FR" sz="1600" b="1" dirty="0" smtClean="0"/>
              <a:t>soutenir </a:t>
            </a:r>
            <a:r>
              <a:rPr lang="fr-FR" sz="1600" b="1" dirty="0"/>
              <a:t>l’expertise scientifique </a:t>
            </a:r>
            <a:r>
              <a:rPr lang="fr-FR" sz="1600" b="1" dirty="0" smtClean="0"/>
              <a:t>française</a:t>
            </a:r>
          </a:p>
          <a:p>
            <a:pPr marL="533400" lvl="1" indent="-266700" algn="just">
              <a:lnSpc>
                <a:spcPct val="107000"/>
              </a:lnSpc>
              <a:buClr>
                <a:srgbClr val="00B0F0"/>
              </a:buClr>
              <a:buFont typeface="Courier New" panose="02070309020205020404" pitchFamily="49" charset="0"/>
              <a:buChar char="o"/>
              <a:tabLst>
                <a:tab pos="444500" algn="l"/>
              </a:tabLst>
            </a:pPr>
            <a:r>
              <a:rPr lang="fr-FR" sz="1600" b="1" dirty="0"/>
              <a:t>contribuer à la compétitivité industrielle française et européenne, ainsi qu’au développement économique, sociétal </a:t>
            </a:r>
            <a:r>
              <a:rPr lang="fr-FR" sz="1600" b="1" dirty="0"/>
              <a:t>et environnemental </a:t>
            </a:r>
            <a:r>
              <a:rPr lang="fr-FR" sz="1600" b="1" dirty="0"/>
              <a:t>français</a:t>
            </a:r>
          </a:p>
          <a:p>
            <a:pPr marL="533400" lvl="1" indent="-266700" algn="just">
              <a:lnSpc>
                <a:spcPct val="107000"/>
              </a:lnSpc>
              <a:buClr>
                <a:srgbClr val="00B0F0"/>
              </a:buClr>
              <a:buFont typeface="Courier New" panose="02070309020205020404" pitchFamily="49" charset="0"/>
              <a:buChar char="o"/>
              <a:tabLst>
                <a:tab pos="444500" algn="l"/>
              </a:tabLst>
            </a:pPr>
            <a:endParaRPr lang="fr-FR" sz="1600" b="1" dirty="0" smtClean="0"/>
          </a:p>
          <a:p>
            <a:pPr marL="285750" lvl="1" indent="-285750" algn="just">
              <a:lnSpc>
                <a:spcPct val="107000"/>
              </a:lnSpc>
              <a:spcAft>
                <a:spcPts val="600"/>
              </a:spcAft>
              <a:buClr>
                <a:srgbClr val="00B0F0"/>
              </a:buClr>
              <a:buFont typeface="Wingdings" panose="05000000000000000000" pitchFamily="2" charset="2"/>
              <a:buChar char="v"/>
              <a:tabLst>
                <a:tab pos="444500" algn="l"/>
              </a:tabLst>
            </a:pPr>
            <a:r>
              <a:rPr lang="fr-FR" sz="1600" b="1" dirty="0" smtClean="0"/>
              <a:t>La </a:t>
            </a:r>
            <a:r>
              <a:rPr lang="fr-FR" sz="1600" b="1" dirty="0"/>
              <a:t>dynamique d’adoption de l’open source au niveau national a été accélérée par la Loi n° 2016-1321 du 7 octobre 2016 pour une </a:t>
            </a:r>
            <a:r>
              <a:rPr lang="fr-FR" sz="1600" b="1" dirty="0" smtClean="0"/>
              <a:t>République Numérique </a:t>
            </a:r>
            <a:endParaRPr lang="fr-FR" sz="16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712" y="1102458"/>
            <a:ext cx="3108462" cy="4392875"/>
          </a:xfrm>
          <a:prstGeom prst="rect">
            <a:avLst/>
          </a:prstGeom>
        </p:spPr>
      </p:pic>
      <p:sp>
        <p:nvSpPr>
          <p:cNvPr id="6" name="Sous-titre 2"/>
          <p:cNvSpPr txBox="1">
            <a:spLocks/>
          </p:cNvSpPr>
          <p:nvPr/>
        </p:nvSpPr>
        <p:spPr>
          <a:xfrm>
            <a:off x="198355" y="292153"/>
            <a:ext cx="7167588" cy="325627"/>
          </a:xfrm>
          <a:prstGeom prst="rect">
            <a:avLst/>
          </a:prstGeom>
        </p:spPr>
        <p:txBody>
          <a:bodyPr/>
          <a:lstStyle>
            <a:lvl1pPr marL="0" indent="0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Font typeface="Arial"/>
              <a:buNone/>
              <a:defRPr lang="fr-FR" sz="1800" b="1" kern="12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1pPr>
            <a:lvl2pPr marL="399996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v"/>
              <a:defRPr sz="18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2pPr>
            <a:lvl3pPr marL="679993" indent="-253997" algn="l" defTabSz="101599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>
                <a:srgbClr val="00B0F0"/>
              </a:buClr>
              <a:buFont typeface="Wingdings" panose="05000000000000000000" pitchFamily="2" charset="2"/>
              <a:buChar char="Ø"/>
              <a:defRPr sz="16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3pPr>
            <a:lvl4pPr marL="177798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4pPr>
            <a:lvl5pPr marL="228597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defRPr>
            </a:lvl5pPr>
            <a:lvl6pPr marL="279397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0196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9962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17957" indent="-253997" algn="l" defTabSz="1015990" rtl="0" eaLnBrk="1" latinLnBrk="0" hangingPunct="1">
              <a:lnSpc>
                <a:spcPct val="90000"/>
              </a:lnSpc>
              <a:spcBef>
                <a:spcPts val="556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159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/>
              <a:buNone/>
              <a:tabLst/>
              <a:defRPr/>
            </a:pPr>
            <a:r>
              <a:rPr lang="fr-FR" cap="all" dirty="0" smtClean="0">
                <a:latin typeface="Arial" panose="020B0604020202020204"/>
                <a:ea typeface="Arial Black" charset="0"/>
                <a:cs typeface="Arial Black" charset="0"/>
              </a:rPr>
              <a:t>Création de valeur par l’open </a:t>
            </a:r>
            <a:r>
              <a:rPr lang="fr-FR" cap="all" dirty="0">
                <a:latin typeface="Arial" panose="020B0604020202020204"/>
                <a:ea typeface="Arial Black" charset="0"/>
                <a:cs typeface="Arial Black" charset="0"/>
              </a:rPr>
              <a:t>source pour le CNES</a:t>
            </a:r>
            <a:endParaRPr lang="fr-FR" cap="all" dirty="0">
              <a:latin typeface="Arial" panose="020B0604020202020204"/>
              <a:ea typeface="Arial Black" charset="0"/>
              <a:cs typeface="Arial Black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1197" y="984908"/>
            <a:ext cx="53730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fr-FR" sz="1800" b="1" dirty="0">
                <a:solidFill>
                  <a:srgbClr val="00B0F0"/>
                </a:solidFill>
              </a:rPr>
              <a:t>Des réflexions </a:t>
            </a:r>
            <a:r>
              <a:rPr lang="fr-FR" sz="1800" b="1" dirty="0" smtClean="0">
                <a:solidFill>
                  <a:srgbClr val="00B0F0"/>
                </a:solidFill>
              </a:rPr>
              <a:t>sur l’évaluation </a:t>
            </a:r>
            <a:r>
              <a:rPr lang="fr-FR" sz="1800" b="1" dirty="0">
                <a:solidFill>
                  <a:srgbClr val="00B0F0"/>
                </a:solidFill>
              </a:rPr>
              <a:t>et la valorisation </a:t>
            </a:r>
            <a:r>
              <a:rPr lang="fr-FR" sz="1800" b="1" dirty="0" smtClean="0">
                <a:solidFill>
                  <a:srgbClr val="00B0F0"/>
                </a:solidFill>
              </a:rPr>
              <a:t>des logiciel Open Source car :</a:t>
            </a:r>
            <a:endParaRPr lang="fr-FR" sz="1800" b="1" dirty="0">
              <a:solidFill>
                <a:srgbClr val="00B0F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354" y="5665604"/>
            <a:ext cx="8691645" cy="558800"/>
          </a:xfrm>
          <a:prstGeom prst="rect">
            <a:avLst/>
          </a:prstGeom>
          <a:solidFill>
            <a:srgbClr val="041F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L’étude menés avec Inno3 et cette journée contribuent </a:t>
            </a:r>
            <a:endParaRPr lang="fr-FR" b="1" dirty="0" smtClean="0"/>
          </a:p>
          <a:p>
            <a:pPr algn="ctr"/>
            <a:r>
              <a:rPr lang="fr-FR" b="1" dirty="0" smtClean="0"/>
              <a:t>aux </a:t>
            </a:r>
            <a:r>
              <a:rPr lang="fr-FR" b="1" dirty="0"/>
              <a:t>réflexions menées par </a:t>
            </a:r>
            <a:r>
              <a:rPr lang="fr-FR" b="1" dirty="0" smtClean="0"/>
              <a:t>le CNES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2681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NES - Diapos Titr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NES - Sommaires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6_CNES - Text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rvices_x0020_Pratiques xmlns="d98edb7b-4b69-42c3-ba31-f9a07c1e3c46">
      <Value>Imprimerie&amp;média</Value>
    </Services_x0020_Pratiques>
    <Nature xmlns="c04198d5-9d41-4f87-9c9b-25c9d99d68b2">Modèle</Nature>
    <RespForm xmlns="d98edb7b-4b69-42c3-ba31-f9a07c1e3c46">
      <UserInfo>
        <DisplayName>i:0#.w|cnesnet\medaillee</DisplayName>
        <AccountId>1243</AccountId>
        <AccountType/>
      </UserInfo>
    </RespForm>
    <DocumentSetDescription xmlns="http://schemas.microsoft.com/sharepoint/v3" xsi:nil="true"/>
    <RespTheme xmlns="d98edb7b-4b69-42c3-ba31-f9a07c1e3c46">
      <UserInfo>
        <DisplayName>i:0#.w|cnesnet\lepinec</DisplayName>
        <AccountId>35</AccountId>
        <AccountType/>
      </UserInfo>
    </RespTheme>
    <Cible xmlns="d98edb7b-4b69-42c3-ba31-f9a07c1e3c46">Salariés CNES</Cible>
    <TaxCatchAll xmlns="1480e229-d1f0-4dea-859f-b8c45efabb7a">
      <Value>8</Value>
      <Value>26</Value>
      <Value>2</Value>
      <Value>1</Value>
    </TaxCatchAll>
    <cfCentres0 xmlns="d98edb7b-4b69-42c3-ba31-f9a07c1e3c46">
      <Terms xmlns="http://schemas.microsoft.com/office/infopath/2007/PartnerControls">
        <TermInfo xmlns="http://schemas.microsoft.com/office/infopath/2007/PartnerControls">
          <TermName xmlns="http://schemas.microsoft.com/office/infopath/2007/PartnerControls">Kourou</TermName>
          <TermId xmlns="http://schemas.microsoft.com/office/infopath/2007/PartnerControls">10e6e4f8-5444-4c46-91d9-1d88f2248fca</TermId>
        </TermInfo>
        <TermInfo xmlns="http://schemas.microsoft.com/office/infopath/2007/PartnerControls">
          <TermName xmlns="http://schemas.microsoft.com/office/infopath/2007/PartnerControls"> Paris 2</TermName>
          <TermId xmlns="http://schemas.microsoft.com/office/infopath/2007/PartnerControls">e5d5a7c2-9e1f-49dd-b608-1d310d9817dc</TermId>
        </TermInfo>
        <TermInfo xmlns="http://schemas.microsoft.com/office/infopath/2007/PartnerControls">
          <TermName xmlns="http://schemas.microsoft.com/office/infopath/2007/PartnerControls"> Paris</TermName>
          <TermId xmlns="http://schemas.microsoft.com/office/infopath/2007/PartnerControls">808df145-e770-4e55-a124-c99bdc3fc87b</TermId>
        </TermInfo>
        <TermInfo xmlns="http://schemas.microsoft.com/office/infopath/2007/PartnerControls">
          <TermName xmlns="http://schemas.microsoft.com/office/infopath/2007/PartnerControls"> Toulouse</TermName>
          <TermId xmlns="http://schemas.microsoft.com/office/infopath/2007/PartnerControls">4631c293-d816-4767-8a32-a2fe4467ee72</TermId>
        </TermInfo>
      </Terms>
    </cfCentres0>
    <Thème_x0020_LL xmlns="d98edb7b-4b69-42c3-ba31-f9a07c1e3c46">Bureautique</Thème_x0020_L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ulaires CNES" ma:contentTypeID="0x01010000DC6006A7BDDE4C8FF96CE1CE05F6EF002240421B177A4145A68A1D0509C7E11F" ma:contentTypeVersion="32" ma:contentTypeDescription="" ma:contentTypeScope="" ma:versionID="20fc9d0e91a3108efffc919040ef0174">
  <xsd:schema xmlns:xsd="http://www.w3.org/2001/XMLSchema" xmlns:xs="http://www.w3.org/2001/XMLSchema" xmlns:p="http://schemas.microsoft.com/office/2006/metadata/properties" xmlns:ns1="http://schemas.microsoft.com/sharepoint/v3" xmlns:ns2="c04198d5-9d41-4f87-9c9b-25c9d99d68b2" xmlns:ns3="d98edb7b-4b69-42c3-ba31-f9a07c1e3c46" xmlns:ns4="1480e229-d1f0-4dea-859f-b8c45efabb7a" targetNamespace="http://schemas.microsoft.com/office/2006/metadata/properties" ma:root="true" ma:fieldsID="58b86b64be9c21acb1c15d57d92a79c2" ns1:_="" ns2:_="" ns3:_="" ns4:_="">
    <xsd:import namespace="http://schemas.microsoft.com/sharepoint/v3"/>
    <xsd:import namespace="c04198d5-9d41-4f87-9c9b-25c9d99d68b2"/>
    <xsd:import namespace="d98edb7b-4b69-42c3-ba31-f9a07c1e3c46"/>
    <xsd:import namespace="1480e229-d1f0-4dea-859f-b8c45efabb7a"/>
    <xsd:element name="properties">
      <xsd:complexType>
        <xsd:sequence>
          <xsd:element name="documentManagement">
            <xsd:complexType>
              <xsd:all>
                <xsd:element ref="ns2:Nature"/>
                <xsd:element ref="ns3:Thème_x0020_LL"/>
                <xsd:element ref="ns3:Services_x0020_Pratiques" minOccurs="0"/>
                <xsd:element ref="ns3:RespForm"/>
                <xsd:element ref="ns3:RespTheme" minOccurs="0"/>
                <xsd:element ref="ns3:Cible"/>
                <xsd:element ref="ns4:TaxCatchAll" minOccurs="0"/>
                <xsd:element ref="ns4:TaxCatchAllLabel" minOccurs="0"/>
                <xsd:element ref="ns3:cfCentres0" minOccurs="0"/>
                <xsd:element ref="ns1:DocumentSetDescrip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7" nillable="true" ma:displayName="Description" ma:description="Description de l’ensemble de documents" ma:hidden="true" ma:internalName="DocumentSetDescription" ma:readOnly="fals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4198d5-9d41-4f87-9c9b-25c9d99d68b2" elementFormDefault="qualified">
    <xsd:import namespace="http://schemas.microsoft.com/office/2006/documentManagement/types"/>
    <xsd:import namespace="http://schemas.microsoft.com/office/infopath/2007/PartnerControls"/>
    <xsd:element name="Nature" ma:index="2" ma:displayName="Nature" ma:default="Formulaire" ma:format="RadioButtons" ma:internalName="Nature">
      <xsd:simpleType>
        <xsd:restriction base="dms:Choice">
          <xsd:enumeration value="Formulaire"/>
          <xsd:enumeration value="Modèle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8edb7b-4b69-42c3-ba31-f9a07c1e3c46" elementFormDefault="qualified">
    <xsd:import namespace="http://schemas.microsoft.com/office/2006/documentManagement/types"/>
    <xsd:import namespace="http://schemas.microsoft.com/office/infopath/2007/PartnerControls"/>
    <xsd:element name="Thème_x0020_LL" ma:index="3" ma:displayName="Thème" ma:format="Dropdown" ma:internalName="Th_x00e8_me_x0020_LL">
      <xsd:simpleType>
        <xsd:restriction base="dms:Choice">
          <xsd:enumeration value="Z-archives"/>
          <xsd:enumeration value="Achats/recettes"/>
          <xsd:enumeration value="Actions R&amp;T"/>
          <xsd:enumeration value="ADHS"/>
          <xsd:enumeration value="Bureautique"/>
          <xsd:enumeration value="Conseil Administration"/>
          <xsd:enumeration value="Documentation Archives"/>
          <xsd:enumeration value="Gestion Finance"/>
          <xsd:enumeration value="Logistique, moyens généraux - Toulouse"/>
          <xsd:enumeration value="Logistique, moyens généraux - Kourou"/>
          <xsd:enumeration value="Logistique, moyens généraux, sécurité d'accès - Paris Daumesnil"/>
          <xsd:enumeration value="Logistique, moyens généraux, sécurité d'accès - Paris Les Halles"/>
          <xsd:enumeration value="Management des affaires et des projets"/>
          <xsd:enumeration value="Qualité"/>
          <xsd:enumeration value="Représentation"/>
          <xsd:enumeration value="Ressources Humaines"/>
          <xsd:enumeration value="Sécurité du travail Ergonomie Environnement"/>
          <xsd:enumeration value="SSI"/>
          <xsd:enumeration value="Sûreté Accès - Toulouse"/>
          <xsd:enumeration value="Sûreté Accès - Kourou"/>
          <xsd:enumeration value="Système d'information"/>
        </xsd:restriction>
      </xsd:simpleType>
    </xsd:element>
    <xsd:element name="Services_x0020_Pratiques" ma:index="4" nillable="true" ma:displayName="Thématique" ma:internalName="Services_x0020_Pratiques" ma:readOnly="false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urrier&amp;Colis"/>
                    <xsd:enumeration value="Dépannage, réparation, installation"/>
                    <xsd:enumeration value="Déplacement&amp;missions"/>
                    <xsd:enumeration value="Espace de travail"/>
                    <xsd:enumeration value="Informatique"/>
                    <xsd:enumeration value="Imprimerie&amp;média"/>
                    <xsd:enumeration value="Prestations de services"/>
                    <xsd:enumeration value="Prêt"/>
                    <xsd:enumeration value="Prévention&amp;santé"/>
                    <xsd:enumeration value="Protection&amp;sécurité"/>
                    <xsd:enumeration value="Réunions, rencontres&amp;événements"/>
                    <xsd:enumeration value="Téléphonie"/>
                    <xsd:enumeration value="----"/>
                    <xsd:enumeration value="RH Carrière"/>
                    <xsd:enumeration value="RH Temps de travail"/>
                    <xsd:enumeration value="RH Rémunération"/>
                    <xsd:enumeration value="RH Protection sociale"/>
                    <xsd:enumeration value="RH Santé au travail"/>
                    <xsd:enumeration value="RH Missions&amp;remboursement de frais"/>
                    <xsd:enumeration value="RH Accord&amp;réglementation"/>
                    <xsd:enumeration value="Management"/>
                    <xsd:enumeration value="Projet"/>
                  </xsd:restriction>
                </xsd:simpleType>
              </xsd:element>
            </xsd:sequence>
          </xsd:extension>
        </xsd:complexContent>
      </xsd:complexType>
    </xsd:element>
    <xsd:element name="RespForm" ma:index="5" ma:displayName="Responsable du formulaire" ma:description="Responsable du formulaire" ma:list="UserInfo" ma:SharePointGroup="8" ma:internalName="RespForm" ma:readOnly="false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spTheme" ma:index="6" nillable="true" ma:displayName="Correspondant de thème" ma:description="Correspondant de thème" ma:list="UserInfo" ma:SharePointGroup="41" ma:internalName="Responsable_x0020_de_x0020_th_x00e8_m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ible" ma:index="8" ma:displayName="Cible" ma:format="Dropdown" ma:internalName="Cible" ma:readOnly="false">
      <xsd:simpleType>
        <xsd:restriction base="dms:Choice">
          <xsd:enumeration value="Manager-C/Projet"/>
          <xsd:enumeration value="Secrétaire"/>
          <xsd:enumeration value="Salariés CNES"/>
          <xsd:enumeration value="Tout public"/>
        </xsd:restriction>
      </xsd:simpleType>
    </xsd:element>
    <xsd:element name="cfCentres0" ma:index="13" ma:taxonomy="true" ma:internalName="cfCentres0" ma:taxonomyFieldName="cfCentres" ma:displayName="Centres - Etablissements" ma:readOnly="false" ma:fieldId="{cfae7dbf-fc1c-4884-b2c3-5ccd83607b77}" ma:taxonomyMulti="true" ma:sspId="43899476-92d5-47bd-aa4b-8ef5a50c3054" ma:termSetId="28451ea1-9d87-422f-b714-f82e1d7878b4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80e229-d1f0-4dea-859f-b8c45efabb7a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bfb6061-b2cf-40ef-b5f8-aa9297de9445}" ma:internalName="TaxCatchAll" ma:showField="CatchAllData" ma:web="d98edb7b-4b69-42c3-ba31-f9a07c1e3c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5bfb6061-b2cf-40ef-b5f8-aa9297de9445}" ma:internalName="TaxCatchAllLabel" ma:readOnly="true" ma:showField="CatchAllDataLabel" ma:web="d98edb7b-4b69-42c3-ba31-f9a07c1e3c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ype de contenu"/>
        <xsd:element ref="dc:title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33FBEC-7AB9-46F9-AC66-66346D60A2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36A867-4093-432E-8127-59A54A2971D7}">
  <ds:schemaRefs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schemas.microsoft.com/office/infopath/2007/PartnerControls"/>
    <ds:schemaRef ds:uri="http://schemas.microsoft.com/office/2006/documentManagement/types"/>
    <ds:schemaRef ds:uri="1480e229-d1f0-4dea-859f-b8c45efabb7a"/>
    <ds:schemaRef ds:uri="d98edb7b-4b69-42c3-ba31-f9a07c1e3c46"/>
    <ds:schemaRef ds:uri="c04198d5-9d41-4f87-9c9b-25c9d99d68b2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B4F787E-422A-45D4-981A-65F4E83C55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04198d5-9d41-4f87-9c9b-25c9d99d68b2"/>
    <ds:schemaRef ds:uri="d98edb7b-4b69-42c3-ba31-f9a07c1e3c46"/>
    <ds:schemaRef ds:uri="1480e229-d1f0-4dea-859f-b8c45efabb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8550</TotalTime>
  <Words>171</Words>
  <Application>Microsoft Office PowerPoint</Application>
  <PresentationFormat>Personnalisé</PresentationFormat>
  <Paragraphs>19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3</vt:i4>
      </vt:variant>
    </vt:vector>
  </HeadingPairs>
  <TitlesOfParts>
    <vt:vector size="17" baseType="lpstr">
      <vt:lpstr>Arial</vt:lpstr>
      <vt:lpstr>Arial Black</vt:lpstr>
      <vt:lpstr>Calibri</vt:lpstr>
      <vt:lpstr>Courier New</vt:lpstr>
      <vt:lpstr>Wingdings</vt:lpstr>
      <vt:lpstr>CNES - Diapos Titre</vt:lpstr>
      <vt:lpstr>CNES - Sommaires</vt:lpstr>
      <vt:lpstr>CNES - Texte</vt:lpstr>
      <vt:lpstr>1_CNES - Texte</vt:lpstr>
      <vt:lpstr>2_CNES - Texte</vt:lpstr>
      <vt:lpstr>3_CNES - Texte</vt:lpstr>
      <vt:lpstr>4_CNES - Texte</vt:lpstr>
      <vt:lpstr>5_CNES - Texte</vt:lpstr>
      <vt:lpstr>6_CNES - Texte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Lola PEIRE</dc:creator>
  <cp:lastModifiedBy>Mainolfi Fabio</cp:lastModifiedBy>
  <cp:revision>367</cp:revision>
  <cp:lastPrinted>2019-08-23T12:00:13Z</cp:lastPrinted>
  <dcterms:created xsi:type="dcterms:W3CDTF">2017-04-10T17:55:28Z</dcterms:created>
  <dcterms:modified xsi:type="dcterms:W3CDTF">2019-10-22T12:25:32Z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fCentres">
    <vt:lpwstr>26;#Kourou|10e6e4f8-5444-4c46-91d9-1d88f2248fca;#1;# Paris 2|e5d5a7c2-9e1f-49dd-b608-1d310d9817dc;#8;# Paris|808df145-e770-4e55-a124-c99bdc3fc87b;#2;# Toulouse|4631c293-d816-4767-8a32-a2fe4467ee72</vt:lpwstr>
  </property>
  <property fmtid="{D5CDD505-2E9C-101B-9397-08002B2CF9AE}" pid="3" name="Projet">
    <vt:lpwstr/>
  </property>
  <property fmtid="{D5CDD505-2E9C-101B-9397-08002B2CF9AE}" pid="4" name="Classification">
    <vt:lpwstr/>
  </property>
  <property fmtid="{D5CDD505-2E9C-101B-9397-08002B2CF9AE}" pid="5" name="Direction">
    <vt:lpwstr/>
  </property>
  <property fmtid="{D5CDD505-2E9C-101B-9397-08002B2CF9AE}" pid="6" name="ContentTypeId">
    <vt:lpwstr>0x01010000DC6006A7BDDE4C8FF96CE1CE05F6EF002240421B177A4145A68A1D0509C7E11F</vt:lpwstr>
  </property>
  <property fmtid="{D5CDD505-2E9C-101B-9397-08002B2CF9AE}" pid="7" name="Affiliation">
    <vt:lpwstr>CNES</vt:lpwstr>
  </property>
  <property fmtid="{D5CDD505-2E9C-101B-9397-08002B2CF9AE}" pid="8" name="n23abec99e074c2aa90fa92cbc1c54cd">
    <vt:lpwstr/>
  </property>
  <property fmtid="{D5CDD505-2E9C-101B-9397-08002B2CF9AE}" pid="9" name="n5aee8f940e84a44a9d0a82d1e7cc607">
    <vt:lpwstr/>
  </property>
  <property fmtid="{D5CDD505-2E9C-101B-9397-08002B2CF9AE}" pid="10" name="m87c471c6bd344bca5d69bd9ba6ed2b9">
    <vt:lpwstr/>
  </property>
</Properties>
</file>