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4"/>
    <p:sldMasterId id="2147483773" r:id="rId5"/>
    <p:sldMasterId id="2147483786" r:id="rId6"/>
    <p:sldMasterId id="2147483906" r:id="rId7"/>
    <p:sldMasterId id="2147483917" r:id="rId8"/>
    <p:sldMasterId id="2147483928" r:id="rId9"/>
    <p:sldMasterId id="2147483938" r:id="rId10"/>
  </p:sldMasterIdLst>
  <p:notesMasterIdLst>
    <p:notesMasterId r:id="rId15"/>
  </p:notesMasterIdLst>
  <p:sldIdLst>
    <p:sldId id="256" r:id="rId11"/>
    <p:sldId id="282" r:id="rId12"/>
    <p:sldId id="283" r:id="rId13"/>
    <p:sldId id="273" r:id="rId14"/>
  </p:sldIdLst>
  <p:sldSz cx="10160000" cy="5715000"/>
  <p:notesSz cx="6858000" cy="9144000"/>
  <p:defaultTextStyle>
    <a:defPPr>
      <a:defRPr lang="fr-FR"/>
    </a:defPPr>
    <a:lvl1pPr marL="0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C2190D22-B9BC-4008-9728-56BE786A10C8}">
          <p14:sldIdLst>
            <p14:sldId id="256"/>
            <p14:sldId id="282"/>
            <p14:sldId id="283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9" autoAdjust="0"/>
    <p:restoredTop sz="94659" autoAdjust="0"/>
  </p:normalViewPr>
  <p:slideViewPr>
    <p:cSldViewPr snapToGrid="0" snapToObjects="1">
      <p:cViewPr varScale="1">
        <p:scale>
          <a:sx n="84" d="100"/>
          <a:sy n="84" d="100"/>
        </p:scale>
        <p:origin x="840" y="90"/>
      </p:cViewPr>
      <p:guideLst>
        <p:guide orient="horz" pos="18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30"/>
    </p:cViewPr>
  </p:sorterViewPr>
  <p:notesViewPr>
    <p:cSldViewPr snapToGrid="0" snapToObjects="1">
      <p:cViewPr varScale="1">
        <p:scale>
          <a:sx n="69" d="100"/>
          <a:sy n="69" d="100"/>
        </p:scale>
        <p:origin x="326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93242-A1A9-CC43-A2EE-9EE798A2CEAF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E462F-C152-3342-BD7F-580EF8FAFC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79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80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2942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45440" y="507991"/>
            <a:ext cx="7620000" cy="36933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fr-FR" dirty="0"/>
              <a:t>Titre du 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45286" y="1520825"/>
            <a:ext cx="5030470" cy="36274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345440" y="249461"/>
            <a:ext cx="7620000" cy="261610"/>
          </a:xfrm>
        </p:spPr>
        <p:txBody>
          <a:bodyPr>
            <a:spAutoFit/>
          </a:bodyPr>
          <a:lstStyle>
            <a:lvl1pPr marL="0" indent="0" algn="l">
              <a:buNone/>
              <a:defRPr sz="11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9334501" y="1520825"/>
            <a:ext cx="539749" cy="36274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19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145280" y="507991"/>
            <a:ext cx="3820160" cy="36933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du 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45286" y="1520825"/>
            <a:ext cx="5030470" cy="36274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4145280" y="249461"/>
            <a:ext cx="3820160" cy="261610"/>
          </a:xfrm>
        </p:spPr>
        <p:txBody>
          <a:bodyPr wrap="square">
            <a:spAutoFit/>
          </a:bodyPr>
          <a:lstStyle>
            <a:lvl1pPr marL="0" indent="0" algn="l">
              <a:buNone/>
              <a:defRPr sz="11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9334501" y="1520825"/>
            <a:ext cx="539749" cy="36274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5"/>
          </p:nvPr>
        </p:nvSpPr>
        <p:spPr>
          <a:xfrm>
            <a:off x="0" y="0"/>
            <a:ext cx="3603626" cy="5715000"/>
          </a:xfrm>
        </p:spPr>
        <p:txBody>
          <a:bodyPr/>
          <a:lstStyle>
            <a:lvl1pPr marL="0" indent="0">
              <a:buNone/>
              <a:defRPr sz="3556"/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4660" y="607795"/>
            <a:ext cx="5178736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14660" y="304427"/>
            <a:ext cx="5178736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3114668" y="1201485"/>
            <a:ext cx="6768203" cy="39753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090218" y="537924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0791" y="544000"/>
            <a:ext cx="8749709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30791" y="251261"/>
            <a:ext cx="7962604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331612" y="1206500"/>
            <a:ext cx="9209267" cy="397155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916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50" y="544000"/>
            <a:ext cx="5302251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78251" y="1206066"/>
            <a:ext cx="5762629" cy="397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" y="0"/>
            <a:ext cx="3535122" cy="57150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67" i="1">
                <a:solidFill>
                  <a:srgbClr val="002060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778251" y="251261"/>
            <a:ext cx="4515147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8" y="544000"/>
            <a:ext cx="8761523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8990" y="251261"/>
            <a:ext cx="7974419" cy="2650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318979" y="1206066"/>
            <a:ext cx="4586273" cy="3970772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5296590" y="1206066"/>
            <a:ext cx="4586273" cy="397077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90" y="565265"/>
            <a:ext cx="7974419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8990" y="261897"/>
            <a:ext cx="7974419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318982" y="1180216"/>
            <a:ext cx="9563887" cy="3996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6758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318982" y="781239"/>
            <a:ext cx="9563887" cy="4395603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8306" y="5329202"/>
            <a:ext cx="39878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887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318982" y="781236"/>
            <a:ext cx="9563887" cy="2423604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3808520"/>
            <a:ext cx="10160000" cy="6569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6758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282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80894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948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91121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6046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051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5149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051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5149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2942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80894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1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1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1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0" y="194948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0" y="2291121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0" y="2660453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0" y="1940514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0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0" y="2651482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0" y="1940514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0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0" y="2651482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778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2942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4660" y="592406"/>
            <a:ext cx="5178736" cy="4001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14660" y="304426"/>
            <a:ext cx="5178736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3114661" y="1201480"/>
            <a:ext cx="6768203" cy="397535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090214" y="537924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0791" y="528608"/>
            <a:ext cx="8749709" cy="40011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30791" y="251261"/>
            <a:ext cx="7962604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331611" y="1206500"/>
            <a:ext cx="9209267" cy="397155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91641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8249" y="528608"/>
            <a:ext cx="5302251" cy="40011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78249" y="1206066"/>
            <a:ext cx="5762629" cy="3970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" y="0"/>
            <a:ext cx="3535122" cy="57150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67" i="1">
                <a:solidFill>
                  <a:srgbClr val="002060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778249" y="251261"/>
            <a:ext cx="4515147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7" y="528608"/>
            <a:ext cx="8761523" cy="40011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8977" y="251261"/>
            <a:ext cx="7974419" cy="2650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318978" y="1206066"/>
            <a:ext cx="4586273" cy="3970772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5296590" y="1206066"/>
            <a:ext cx="4586273" cy="397077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7" y="549874"/>
            <a:ext cx="7974419" cy="4001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318977" y="261894"/>
            <a:ext cx="7974419" cy="265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318978" y="1180214"/>
            <a:ext cx="9563887" cy="3996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675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318978" y="781236"/>
            <a:ext cx="9563887" cy="4395603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8306" y="5329202"/>
            <a:ext cx="39878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8871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318978" y="781236"/>
            <a:ext cx="9563887" cy="2423604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3808520"/>
            <a:ext cx="10160000" cy="6569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675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28234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2000" y="1774825"/>
            <a:ext cx="8636000" cy="12255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238500"/>
            <a:ext cx="71120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9995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8320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3275" y="3671888"/>
            <a:ext cx="86360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3275" y="2422525"/>
            <a:ext cx="86360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49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8000" y="1333500"/>
            <a:ext cx="44958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56200" y="1333500"/>
            <a:ext cx="44958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2530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8000" y="1279525"/>
            <a:ext cx="4489450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8000" y="1812925"/>
            <a:ext cx="4489450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60963" y="1279525"/>
            <a:ext cx="4491037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60963" y="1812925"/>
            <a:ext cx="4491037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8696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9534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71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8000" y="227013"/>
            <a:ext cx="3343275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71925" y="227013"/>
            <a:ext cx="5680075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8000" y="1195388"/>
            <a:ext cx="3343275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737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0725" y="4000500"/>
            <a:ext cx="60960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90725" y="511175"/>
            <a:ext cx="60960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90725" y="4473575"/>
            <a:ext cx="60960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2748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5756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66000" y="228600"/>
            <a:ext cx="2286000" cy="48768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8000" y="228600"/>
            <a:ext cx="6705600" cy="4876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131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9"/>
            <a:ext cx="10160000" cy="2018211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270000" y="2119810"/>
            <a:ext cx="7620000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270000" y="2461446"/>
            <a:ext cx="7620000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270000" y="2830805"/>
            <a:ext cx="762000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948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91121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6046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051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5149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NES - couv photo vert.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849091" cy="5715000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849096" y="1940515"/>
            <a:ext cx="5310910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849096" y="2282150"/>
            <a:ext cx="5310910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849096" y="2651490"/>
            <a:ext cx="5310910" cy="480459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11.jp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 1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820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63" r:id="rId2"/>
    <p:sldLayoutId id="2147483764" r:id="rId3"/>
    <p:sldLayoutId id="2147483769" r:id="rId4"/>
    <p:sldLayoutId id="2147483766" r:id="rId5"/>
    <p:sldLayoutId id="2147483768" r:id="rId6"/>
    <p:sldLayoutId id="2147483770" r:id="rId7"/>
    <p:sldLayoutId id="2147483771" r:id="rId8"/>
    <p:sldLayoutId id="2147483772" r:id="rId9"/>
    <p:sldLayoutId id="2147483817" r:id="rId10"/>
  </p:sldLayoutIdLst>
  <p:hf hdr="0" dt="0"/>
  <p:txStyles>
    <p:titleStyle>
      <a:lvl1pPr algn="ctr" defTabSz="1015990" rtl="0" eaLnBrk="1" latinLnBrk="0" hangingPunct="1">
        <a:lnSpc>
          <a:spcPct val="90000"/>
        </a:lnSpc>
        <a:spcBef>
          <a:spcPct val="0"/>
        </a:spcBef>
        <a:buNone/>
        <a:defRPr lang="fr-FR" sz="1800" b="1" i="0" kern="1200" dirty="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ctr" defTabSz="1015990" rtl="0" eaLnBrk="1" latinLnBrk="0" hangingPunct="1">
        <a:lnSpc>
          <a:spcPct val="100000"/>
        </a:lnSpc>
        <a:spcBef>
          <a:spcPts val="1111"/>
        </a:spcBef>
        <a:buFont typeface="Arial"/>
        <a:buNone/>
        <a:defRPr sz="1800" b="1" i="0" kern="120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  <a:lvl2pPr marL="0" indent="0" algn="ctr" defTabSz="761992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lang="fr-FR" sz="1800" b="1" i="0" kern="1200" dirty="0" smtClean="0">
          <a:solidFill>
            <a:srgbClr val="00B0F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222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5440" y="507991"/>
            <a:ext cx="9116060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145280" y="1520825"/>
            <a:ext cx="531622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720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85" r:id="rId2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sz="2000" b="1" i="0" kern="120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761992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Courier New" panose="02070309020205020404" pitchFamily="49" charset="0"/>
        <a:buChar char="o"/>
        <a:defRPr sz="15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Arial"/>
        <a:buChar char="•"/>
        <a:defRPr sz="14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17500" y="544000"/>
            <a:ext cx="87630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7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956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88" r:id="rId2"/>
    <p:sldLayoutId id="2147483799" r:id="rId3"/>
    <p:sldLayoutId id="2147483798" r:id="rId4"/>
    <p:sldLayoutId id="2147483801" r:id="rId5"/>
    <p:sldLayoutId id="2147483803" r:id="rId6"/>
    <p:sldLayoutId id="2147483804" r:id="rId7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 1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820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</p:sldLayoutIdLst>
  <p:hf hdr="0" dt="0"/>
  <p:txStyles>
    <p:titleStyle>
      <a:lvl1pPr algn="ctr" defTabSz="1015990" rtl="0" eaLnBrk="1" latinLnBrk="0" hangingPunct="1">
        <a:lnSpc>
          <a:spcPct val="90000"/>
        </a:lnSpc>
        <a:spcBef>
          <a:spcPct val="0"/>
        </a:spcBef>
        <a:buNone/>
        <a:defRPr lang="fr-FR" sz="1800" b="1" i="0" kern="1200" dirty="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ctr" defTabSz="1015990" rtl="0" eaLnBrk="1" latinLnBrk="0" hangingPunct="1">
        <a:lnSpc>
          <a:spcPct val="100000"/>
        </a:lnSpc>
        <a:spcBef>
          <a:spcPts val="1111"/>
        </a:spcBef>
        <a:buFont typeface="Arial"/>
        <a:buNone/>
        <a:defRPr sz="1800" b="1" i="0" kern="120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  <a:lvl2pPr marL="0" indent="0" algn="ctr" defTabSz="761992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lang="fr-FR" sz="1800" b="1" i="0" kern="1200" dirty="0" smtClean="0">
          <a:solidFill>
            <a:srgbClr val="00B0F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222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 1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820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</p:sldLayoutIdLst>
  <p:hf hdr="0" dt="0"/>
  <p:txStyles>
    <p:titleStyle>
      <a:lvl1pPr algn="ctr" defTabSz="1015990" rtl="0" eaLnBrk="1" latinLnBrk="0" hangingPunct="1">
        <a:lnSpc>
          <a:spcPct val="90000"/>
        </a:lnSpc>
        <a:spcBef>
          <a:spcPct val="0"/>
        </a:spcBef>
        <a:buNone/>
        <a:defRPr lang="fr-FR" sz="1800" b="1" i="0" kern="1200" dirty="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ctr" defTabSz="1015990" rtl="0" eaLnBrk="1" latinLnBrk="0" hangingPunct="1">
        <a:lnSpc>
          <a:spcPct val="100000"/>
        </a:lnSpc>
        <a:spcBef>
          <a:spcPts val="1111"/>
        </a:spcBef>
        <a:buFont typeface="Arial"/>
        <a:buNone/>
        <a:defRPr sz="1800" b="1" i="0" kern="120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  <a:lvl2pPr marL="0" indent="0" algn="ctr" defTabSz="761992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lang="fr-FR" sz="1800" b="1" i="0" kern="1200" dirty="0" smtClean="0">
          <a:solidFill>
            <a:srgbClr val="00B0F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222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17500" y="543997"/>
            <a:ext cx="87630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8824" y="5343387"/>
            <a:ext cx="371886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956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9144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8000" y="1333500"/>
            <a:ext cx="91440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08000" y="5297488"/>
            <a:ext cx="2370138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BC30F-BAC3-4AA9-83D5-B011826C6339}" type="datetimeFigureOut">
              <a:rPr lang="fr-FR" smtClean="0"/>
              <a:t>24/10/2019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71863" y="5297488"/>
            <a:ext cx="3216275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281863" y="5297488"/>
            <a:ext cx="2370137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F47C-8C73-4AD2-BD72-3B69D776B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96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601579" y="2237486"/>
            <a:ext cx="8783053" cy="2441694"/>
          </a:xfrm>
        </p:spPr>
        <p:txBody>
          <a:bodyPr/>
          <a:lstStyle/>
          <a:p>
            <a:r>
              <a:rPr lang="fr-FR" sz="2800" dirty="0">
                <a:solidFill>
                  <a:schemeClr val="bg1"/>
                </a:solidFill>
              </a:rPr>
              <a:t>« Comment valoriser par l'open source ? »</a:t>
            </a:r>
          </a:p>
          <a:p>
            <a:r>
              <a:rPr lang="fr-FR" sz="2400" dirty="0"/>
              <a:t>COMET / SIL – 24/10/19 </a:t>
            </a:r>
            <a:r>
              <a:rPr lang="fr-FR" sz="2400" dirty="0" smtClean="0"/>
              <a:t>– Toulouse</a:t>
            </a:r>
          </a:p>
          <a:p>
            <a:r>
              <a:rPr lang="fr-FR" sz="2400" dirty="0" smtClean="0"/>
              <a:t>Agenda</a:t>
            </a:r>
            <a:endParaRPr lang="fr-FR" sz="2400" dirty="0"/>
          </a:p>
          <a:p>
            <a:r>
              <a:rPr lang="fr-FR" dirty="0" smtClean="0"/>
              <a:t>24 octobre 2019</a:t>
            </a:r>
            <a:endParaRPr lang="fr-FR" dirty="0" smtClean="0"/>
          </a:p>
          <a:p>
            <a:r>
              <a:rPr lang="fr-FR" dirty="0" smtClean="0"/>
              <a:t>Organisé par le CNES et le cabinet de </a:t>
            </a:r>
            <a:r>
              <a:rPr lang="fr-FR" dirty="0" smtClean="0"/>
              <a:t>conseil inno</a:t>
            </a:r>
            <a:r>
              <a:rPr lang="fr-FR" baseline="30000" dirty="0" smtClean="0"/>
              <a:t>3</a:t>
            </a:r>
            <a:endParaRPr lang="fr-FR" baseline="300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7" y="4387738"/>
            <a:ext cx="1050290" cy="58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9" y="526931"/>
            <a:ext cx="7974419" cy="400110"/>
          </a:xfrm>
        </p:spPr>
        <p:txBody>
          <a:bodyPr/>
          <a:lstStyle/>
          <a:p>
            <a:r>
              <a:rPr lang="fr-FR" dirty="0" smtClean="0"/>
              <a:t>Déroulé de la journée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fr-FR" dirty="0" smtClean="0"/>
              <a:t>Open </a:t>
            </a:r>
            <a:r>
              <a:rPr lang="fr-FR" dirty="0" err="1" smtClean="0"/>
              <a:t>Satcom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81167D-292E-8142-ABF3-3BDF0609D345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6440557" y="1109779"/>
            <a:ext cx="3511825" cy="399662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18976" y="1135512"/>
            <a:ext cx="9385093" cy="3996624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20000"/>
          </a:bodyPr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 smtClean="0"/>
              <a:t>9:30 - 10:00 : Présentation </a:t>
            </a:r>
            <a:r>
              <a:rPr lang="fr-FR" dirty="0"/>
              <a:t>des enjeux et du déroulé de la journée. Sandrine Lafont/Jean-Marc Charbonnier/Fabio Mainolfi - CNES</a:t>
            </a:r>
            <a:endParaRPr lang="fr-FR" sz="1200" dirty="0" smtClean="0">
              <a:solidFill>
                <a:srgbClr val="1C97C1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fr-FR" dirty="0" smtClean="0"/>
              <a:t>10:00 </a:t>
            </a:r>
            <a:r>
              <a:rPr lang="fr-FR" dirty="0"/>
              <a:t>- 11:15 : Évaluation de la valorisation par l'Open Source, enseignements tirés de l'étude réalisée pour le CNES. Benjamin Jean, Camille Moulin - </a:t>
            </a:r>
            <a:r>
              <a:rPr lang="fr-FR" dirty="0" smtClean="0"/>
              <a:t>Inno³</a:t>
            </a:r>
          </a:p>
          <a:p>
            <a:r>
              <a:rPr lang="fr-FR" dirty="0" smtClean="0"/>
              <a:t>11:15 – 11:30 : Pause café</a:t>
            </a:r>
          </a:p>
          <a:p>
            <a:r>
              <a:rPr lang="fr-FR" dirty="0" smtClean="0"/>
              <a:t>11:30 - 12:30 :  Panel "Ouverture et valorisation : Positions et partage d’expérience d’établissements animateurs d’</a:t>
            </a:r>
            <a:r>
              <a:rPr lang="fr-FR" dirty="0" err="1" smtClean="0"/>
              <a:t>éco-systèmes</a:t>
            </a:r>
            <a:r>
              <a:rPr lang="fr-FR" dirty="0" smtClean="0"/>
              <a:t>":</a:t>
            </a:r>
          </a:p>
          <a:p>
            <a:r>
              <a:rPr lang="fr-FR" dirty="0" smtClean="0"/>
              <a:t>    - François </a:t>
            </a:r>
            <a:r>
              <a:rPr lang="fr-FR" dirty="0" err="1" smtClean="0"/>
              <a:t>Pellegrini</a:t>
            </a:r>
            <a:r>
              <a:rPr lang="fr-FR" dirty="0" smtClean="0"/>
              <a:t>, Comité pour la science ouverte</a:t>
            </a:r>
          </a:p>
          <a:p>
            <a:r>
              <a:rPr lang="fr-FR" dirty="0" smtClean="0"/>
              <a:t>    - Nathalie </a:t>
            </a:r>
            <a:r>
              <a:rPr lang="fr-FR" dirty="0" err="1" smtClean="0"/>
              <a:t>Gandon</a:t>
            </a:r>
            <a:r>
              <a:rPr lang="fr-FR" dirty="0" smtClean="0"/>
              <a:t>, INRA</a:t>
            </a:r>
          </a:p>
          <a:p>
            <a:r>
              <a:rPr lang="fr-FR" dirty="0" smtClean="0"/>
              <a:t>    - Benjamin Jean, Inno³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/>
              <a:t>12h30 : Déjeuner Buffet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1200" dirty="0" smtClean="0">
              <a:latin typeface="Verdan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58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8979" y="526931"/>
            <a:ext cx="7974419" cy="400110"/>
          </a:xfrm>
        </p:spPr>
        <p:txBody>
          <a:bodyPr/>
          <a:lstStyle/>
          <a:p>
            <a:r>
              <a:rPr lang="fr-FR" dirty="0" smtClean="0"/>
              <a:t>Déroulé de la journée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fr-FR" dirty="0" smtClean="0"/>
              <a:t>Open </a:t>
            </a:r>
            <a:r>
              <a:rPr lang="fr-FR" dirty="0" err="1" smtClean="0"/>
              <a:t>Satcom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81167D-292E-8142-ABF3-3BDF0609D345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6440557" y="1109779"/>
            <a:ext cx="3511825" cy="3996624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2" name="Espace réservé du contenu 3"/>
          <p:cNvSpPr txBox="1">
            <a:spLocks/>
          </p:cNvSpPr>
          <p:nvPr/>
        </p:nvSpPr>
        <p:spPr>
          <a:xfrm>
            <a:off x="148590" y="1192078"/>
            <a:ext cx="9769733" cy="4069037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/>
              <a:t>14:00 -14:25 : "</a:t>
            </a:r>
            <a:r>
              <a:rPr lang="fr-FR" sz="1400" dirty="0" err="1"/>
              <a:t>MicMac</a:t>
            </a:r>
            <a:r>
              <a:rPr lang="fr-FR" sz="1400" dirty="0"/>
              <a:t> un logiciel libre de photogrammétrie : leçons tirées des 10 années passées et road </a:t>
            </a:r>
            <a:r>
              <a:rPr lang="fr-FR" sz="1400" dirty="0" err="1"/>
              <a:t>map</a:t>
            </a:r>
            <a:r>
              <a:rPr lang="fr-FR" sz="1400" dirty="0"/>
              <a:t> des 10 prochaines année", Marc </a:t>
            </a:r>
            <a:r>
              <a:rPr lang="fr-FR" sz="1400" dirty="0" err="1"/>
              <a:t>Pierrot-Deseilligny</a:t>
            </a:r>
            <a:r>
              <a:rPr lang="fr-FR" sz="1400" dirty="0"/>
              <a:t>, IGN</a:t>
            </a:r>
          </a:p>
          <a:p>
            <a:r>
              <a:rPr lang="fr-FR" sz="1400" dirty="0"/>
              <a:t>14:25 - 14:50 : "</a:t>
            </a:r>
            <a:r>
              <a:rPr lang="fr-FR" sz="1400" dirty="0" err="1"/>
              <a:t>Pangeo</a:t>
            </a:r>
            <a:r>
              <a:rPr lang="fr-FR" sz="1400" dirty="0"/>
              <a:t> : une plateforme communautaire pour le traitement de données scientifique à l’échelle.", Guillaume Eynard-Bontemps, CNES</a:t>
            </a:r>
          </a:p>
          <a:p>
            <a:r>
              <a:rPr lang="fr-FR" sz="1400" dirty="0"/>
              <a:t>14:50 - 15:15 : "</a:t>
            </a:r>
            <a:r>
              <a:rPr lang="fr-FR" sz="1400" dirty="0" err="1"/>
              <a:t>VHDLtool</a:t>
            </a:r>
            <a:r>
              <a:rPr lang="fr-FR" sz="1400" dirty="0"/>
              <a:t> : outils Open Source pour faire de la qualité continue de code VHDL", Manni, CNES</a:t>
            </a:r>
          </a:p>
          <a:p>
            <a:r>
              <a:rPr lang="fr-FR" sz="1400" dirty="0"/>
              <a:t>15:15 - </a:t>
            </a:r>
            <a:r>
              <a:rPr lang="fr-FR" sz="1400" dirty="0" smtClean="0"/>
              <a:t>15:40 </a:t>
            </a:r>
            <a:r>
              <a:rPr lang="fr-FR" sz="1400" dirty="0"/>
              <a:t>: "</a:t>
            </a:r>
            <a:r>
              <a:rPr lang="fr-FR" sz="1400" dirty="0" err="1"/>
              <a:t>OpenSAND</a:t>
            </a:r>
            <a:r>
              <a:rPr lang="fr-FR" sz="1400" dirty="0"/>
              <a:t>/</a:t>
            </a:r>
            <a:r>
              <a:rPr lang="fr-FR" sz="1400" dirty="0" err="1"/>
              <a:t>OpenBACH</a:t>
            </a:r>
            <a:r>
              <a:rPr lang="fr-FR" sz="1400" dirty="0"/>
              <a:t>/SNS3", Jean-Baptiste Dupé, CNES, David Pradas, </a:t>
            </a:r>
            <a:r>
              <a:rPr lang="fr-FR" sz="1400" dirty="0" err="1"/>
              <a:t>Viveris</a:t>
            </a:r>
            <a:r>
              <a:rPr lang="fr-FR" sz="1400" dirty="0"/>
              <a:t> Technologies</a:t>
            </a:r>
          </a:p>
          <a:p>
            <a:r>
              <a:rPr lang="fr-FR" sz="1400" dirty="0" smtClean="0"/>
              <a:t>15:40 </a:t>
            </a:r>
            <a:r>
              <a:rPr lang="fr-FR" sz="1400" dirty="0"/>
              <a:t>- </a:t>
            </a:r>
            <a:r>
              <a:rPr lang="fr-FR" sz="1400" dirty="0" smtClean="0"/>
              <a:t>16:10 </a:t>
            </a:r>
            <a:r>
              <a:rPr lang="fr-FR" sz="1400" dirty="0"/>
              <a:t>Pause</a:t>
            </a:r>
          </a:p>
          <a:p>
            <a:r>
              <a:rPr lang="fr-FR" sz="1400" dirty="0" smtClean="0"/>
              <a:t>16:10 </a:t>
            </a:r>
            <a:r>
              <a:rPr lang="fr-FR" sz="1400" dirty="0"/>
              <a:t>- </a:t>
            </a:r>
            <a:r>
              <a:rPr lang="fr-FR" sz="1400" dirty="0" smtClean="0"/>
              <a:t>16:35 </a:t>
            </a:r>
            <a:r>
              <a:rPr lang="fr-FR" sz="1400" dirty="0"/>
              <a:t>: "DMOSDK : Framework open-source pour objets radio à hyper étalement de spectre (UWB)", Benjamin Freeman, Université Toulouse 2</a:t>
            </a:r>
          </a:p>
          <a:p>
            <a:r>
              <a:rPr lang="fr-FR" sz="1400" dirty="0" smtClean="0"/>
              <a:t>16:35 – 17:00 </a:t>
            </a:r>
            <a:r>
              <a:rPr lang="fr-FR" sz="1400" dirty="0"/>
              <a:t>: "CNES/</a:t>
            </a:r>
            <a:r>
              <a:rPr lang="fr-FR" sz="1400" dirty="0" err="1"/>
              <a:t>Multipactor</a:t>
            </a:r>
            <a:r>
              <a:rPr lang="fr-FR" sz="1400" dirty="0"/>
              <a:t> et ESA-CNES/SPIS : De la vie communautaire à une vie économique, retours sur deux projets open-source dans le domaine spatial. ", Arnaud Trouche, </a:t>
            </a:r>
            <a:r>
              <a:rPr lang="fr-FR" sz="1400" dirty="0" err="1"/>
              <a:t>Artenum</a:t>
            </a:r>
            <a:endParaRPr lang="fr-FR" sz="1400" dirty="0"/>
          </a:p>
          <a:p>
            <a:r>
              <a:rPr lang="fr-FR" sz="1400" dirty="0" smtClean="0"/>
              <a:t>17:00 </a:t>
            </a:r>
            <a:r>
              <a:rPr lang="fr-FR" sz="1400" dirty="0"/>
              <a:t>- </a:t>
            </a:r>
            <a:r>
              <a:rPr lang="fr-FR" sz="1400" dirty="0" smtClean="0"/>
              <a:t>17:25 </a:t>
            </a:r>
            <a:r>
              <a:rPr lang="fr-FR" sz="1400" dirty="0"/>
              <a:t>: </a:t>
            </a:r>
            <a:r>
              <a:rPr lang="fr-FR" sz="1400" dirty="0" err="1"/>
              <a:t>Orfeo</a:t>
            </a:r>
            <a:r>
              <a:rPr lang="fr-FR" sz="1400" dirty="0"/>
              <a:t> </a:t>
            </a:r>
            <a:r>
              <a:rPr lang="fr-FR" sz="1400" dirty="0" err="1"/>
              <a:t>Toolbox</a:t>
            </a:r>
            <a:r>
              <a:rPr lang="fr-FR" sz="1400" dirty="0"/>
              <a:t>, </a:t>
            </a:r>
            <a:r>
              <a:rPr lang="fr-FR" sz="1400" dirty="0" smtClean="0"/>
              <a:t>Manuel Grizonnet, CNES</a:t>
            </a:r>
            <a:endParaRPr lang="fr-FR" sz="1400" dirty="0"/>
          </a:p>
          <a:p>
            <a:r>
              <a:rPr lang="en-US" sz="1400" dirty="0" smtClean="0"/>
              <a:t>17:30 :  </a:t>
            </a:r>
            <a:r>
              <a:rPr lang="en-US" sz="1400" dirty="0" err="1" smtClean="0"/>
              <a:t>Clôture</a:t>
            </a:r>
            <a:endParaRPr lang="fr-FR" sz="6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4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4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4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400" dirty="0" smtClean="0">
              <a:latin typeface="Verdana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FR" sz="400" dirty="0" smtClean="0">
              <a:latin typeface="Verdan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06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-19848" y="1197352"/>
            <a:ext cx="6588556" cy="341632"/>
          </a:xfrm>
        </p:spPr>
        <p:txBody>
          <a:bodyPr/>
          <a:lstStyle/>
          <a:p>
            <a:r>
              <a:rPr lang="fr-FR" sz="1800" dirty="0" smtClean="0">
                <a:solidFill>
                  <a:schemeClr val="tx1"/>
                </a:solidFill>
              </a:rPr>
              <a:t>Quelques</a:t>
            </a:r>
            <a:r>
              <a:rPr lang="fr-FR" sz="1800" dirty="0" smtClean="0"/>
              <a:t> a priori sur l’Open Source</a:t>
            </a:r>
            <a:endParaRPr lang="fr-FR" sz="1800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>
          <a:xfrm>
            <a:off x="6915416" y="3349009"/>
            <a:ext cx="2745409" cy="400110"/>
          </a:xfr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fr-FR" dirty="0" smtClean="0"/>
              <a:t>Logiciel libre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0"/>
          </p:nvPr>
        </p:nvSpPr>
        <p:spPr>
          <a:xfrm>
            <a:off x="2287262" y="220100"/>
            <a:ext cx="7620000" cy="480459"/>
          </a:xfrm>
        </p:spPr>
        <p:txBody>
          <a:bodyPr>
            <a:noAutofit/>
          </a:bodyPr>
          <a:lstStyle/>
          <a:p>
            <a:r>
              <a:rPr lang="fr-FR" sz="2800" dirty="0" smtClean="0">
                <a:solidFill>
                  <a:srgbClr val="00B0F0"/>
                </a:solidFill>
              </a:rPr>
              <a:t>Modèles ouverts</a:t>
            </a:r>
            <a:endParaRPr lang="fr-FR" sz="2800" dirty="0">
              <a:solidFill>
                <a:srgbClr val="00B0F0"/>
              </a:solidFill>
            </a:endParaRPr>
          </a:p>
        </p:txBody>
      </p:sp>
      <p:pic>
        <p:nvPicPr>
          <p:cNvPr id="7" name="Imag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88" y="1538984"/>
            <a:ext cx="6181353" cy="38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87694" y="5411426"/>
            <a:ext cx="426636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Source : </a:t>
            </a:r>
            <a:r>
              <a:rPr lang="fr-FR" sz="1200" dirty="0" err="1">
                <a:solidFill>
                  <a:schemeClr val="bg1"/>
                </a:solidFill>
              </a:rPr>
              <a:t>SDxCentral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smtClean="0">
                <a:solidFill>
                  <a:schemeClr val="bg1"/>
                </a:solidFill>
              </a:rPr>
              <a:t>- </a:t>
            </a:r>
            <a:r>
              <a:rPr lang="fr-FR" sz="1200" b="1" dirty="0">
                <a:solidFill>
                  <a:schemeClr val="bg1"/>
                </a:solidFill>
              </a:rPr>
              <a:t>2017 Open Source in Networking Report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2" name="Sous-titre 9"/>
          <p:cNvSpPr txBox="1">
            <a:spLocks/>
          </p:cNvSpPr>
          <p:nvPr/>
        </p:nvSpPr>
        <p:spPr>
          <a:xfrm>
            <a:off x="6899919" y="4018244"/>
            <a:ext cx="2745409" cy="40011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spAutoFit/>
          </a:bodyPr>
          <a:lstStyle>
            <a:lvl1pPr marL="0" indent="0" algn="ctr" defTabSz="1015990" rtl="0" eaLnBrk="1" latinLnBrk="0" hangingPunct="1">
              <a:lnSpc>
                <a:spcPct val="100000"/>
              </a:lnSpc>
              <a:spcBef>
                <a:spcPts val="1111"/>
              </a:spcBef>
              <a:buFont typeface="Arial"/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 defTabSz="761992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fr-FR" sz="2222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2pPr>
            <a:lvl3pPr marL="101599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2398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3198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3997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4797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55964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3959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Matériel libre</a:t>
            </a:r>
          </a:p>
        </p:txBody>
      </p:sp>
      <p:sp>
        <p:nvSpPr>
          <p:cNvPr id="13" name="Sous-titre 9"/>
          <p:cNvSpPr txBox="1">
            <a:spLocks/>
          </p:cNvSpPr>
          <p:nvPr/>
        </p:nvSpPr>
        <p:spPr>
          <a:xfrm>
            <a:off x="6922040" y="4690023"/>
            <a:ext cx="2745409" cy="40011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spAutoFit/>
          </a:bodyPr>
          <a:lstStyle>
            <a:lvl1pPr marL="0" indent="0" algn="ctr" defTabSz="1015990" rtl="0" eaLnBrk="1" latinLnBrk="0" hangingPunct="1">
              <a:lnSpc>
                <a:spcPct val="100000"/>
              </a:lnSpc>
              <a:spcBef>
                <a:spcPts val="1111"/>
              </a:spcBef>
              <a:buFont typeface="Arial"/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 defTabSz="761992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fr-FR" sz="2222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2pPr>
            <a:lvl3pPr marL="101599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2398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3198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3997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4797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55964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3959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Interface ouverte</a:t>
            </a:r>
          </a:p>
        </p:txBody>
      </p:sp>
      <p:sp>
        <p:nvSpPr>
          <p:cNvPr id="14" name="Sous-titre 9"/>
          <p:cNvSpPr txBox="1">
            <a:spLocks/>
          </p:cNvSpPr>
          <p:nvPr/>
        </p:nvSpPr>
        <p:spPr>
          <a:xfrm>
            <a:off x="6771838" y="1261799"/>
            <a:ext cx="2975123" cy="1746632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1015990" rtl="0" eaLnBrk="1" latinLnBrk="0" hangingPunct="1">
              <a:lnSpc>
                <a:spcPct val="100000"/>
              </a:lnSpc>
              <a:spcBef>
                <a:spcPts val="1111"/>
              </a:spcBef>
              <a:buFont typeface="Arial"/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 defTabSz="761992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fr-FR" sz="2222" b="1" i="0" kern="120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2pPr>
            <a:lvl3pPr marL="101599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2398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3198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39975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47970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55964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3959" indent="0" algn="ctr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None/>
              <a:defRPr sz="177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rgbClr val="FFFF00"/>
                </a:solidFill>
              </a:rPr>
              <a:t>Co</a:t>
            </a:r>
            <a:r>
              <a:rPr lang="fr-FR" dirty="0" smtClean="0"/>
              <a:t>llaboratif</a:t>
            </a:r>
          </a:p>
          <a:p>
            <a:r>
              <a:rPr lang="fr-FR" dirty="0" smtClean="0"/>
              <a:t>Co-développement</a:t>
            </a:r>
          </a:p>
          <a:p>
            <a:r>
              <a:rPr lang="fr-FR" dirty="0" smtClean="0"/>
              <a:t>Co-innovation</a:t>
            </a:r>
          </a:p>
          <a:p>
            <a:r>
              <a:rPr lang="fr-FR" dirty="0" smtClean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304399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</p:bldLst>
  </p:timing>
</p:sld>
</file>

<file path=ppt/theme/theme1.xml><?xml version="1.0" encoding="utf-8"?>
<a:theme xmlns:a="http://schemas.openxmlformats.org/drawingml/2006/main" name="CNES - Diapos Titr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NES - Sommaires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NES - Diapos Titr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NES - Diapos Titr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rvices_x0020_Pratiques xmlns="d98edb7b-4b69-42c3-ba31-f9a07c1e3c46">
      <Value>Imprimerie&amp;média</Value>
    </Services_x0020_Pratiques>
    <Nature xmlns="c04198d5-9d41-4f87-9c9b-25c9d99d68b2">Modèle</Nature>
    <RespForm xmlns="d98edb7b-4b69-42c3-ba31-f9a07c1e3c46">
      <UserInfo>
        <DisplayName>i:0#.w|cnesnet\medaillee</DisplayName>
        <AccountId>1243</AccountId>
        <AccountType/>
      </UserInfo>
    </RespForm>
    <DocumentSetDescription xmlns="http://schemas.microsoft.com/sharepoint/v3" xsi:nil="true"/>
    <RespTheme xmlns="d98edb7b-4b69-42c3-ba31-f9a07c1e3c46">
      <UserInfo>
        <DisplayName>i:0#.w|cnesnet\lepinec</DisplayName>
        <AccountId>35</AccountId>
        <AccountType/>
      </UserInfo>
    </RespTheme>
    <Cible xmlns="d98edb7b-4b69-42c3-ba31-f9a07c1e3c46">Salariés CNES</Cible>
    <TaxCatchAll xmlns="1480e229-d1f0-4dea-859f-b8c45efabb7a">
      <Value>8</Value>
      <Value>26</Value>
      <Value>2</Value>
      <Value>1</Value>
    </TaxCatchAll>
    <cfCentres0 xmlns="d98edb7b-4b69-42c3-ba31-f9a07c1e3c46">
      <Terms xmlns="http://schemas.microsoft.com/office/infopath/2007/PartnerControls">
        <TermInfo xmlns="http://schemas.microsoft.com/office/infopath/2007/PartnerControls">
          <TermName xmlns="http://schemas.microsoft.com/office/infopath/2007/PartnerControls">Kourou</TermName>
          <TermId xmlns="http://schemas.microsoft.com/office/infopath/2007/PartnerControls">10e6e4f8-5444-4c46-91d9-1d88f2248fca</TermId>
        </TermInfo>
        <TermInfo xmlns="http://schemas.microsoft.com/office/infopath/2007/PartnerControls">
          <TermName xmlns="http://schemas.microsoft.com/office/infopath/2007/PartnerControls"> Paris 2</TermName>
          <TermId xmlns="http://schemas.microsoft.com/office/infopath/2007/PartnerControls">e5d5a7c2-9e1f-49dd-b608-1d310d9817dc</TermId>
        </TermInfo>
        <TermInfo xmlns="http://schemas.microsoft.com/office/infopath/2007/PartnerControls">
          <TermName xmlns="http://schemas.microsoft.com/office/infopath/2007/PartnerControls"> Paris</TermName>
          <TermId xmlns="http://schemas.microsoft.com/office/infopath/2007/PartnerControls">808df145-e770-4e55-a124-c99bdc3fc87b</TermId>
        </TermInfo>
        <TermInfo xmlns="http://schemas.microsoft.com/office/infopath/2007/PartnerControls">
          <TermName xmlns="http://schemas.microsoft.com/office/infopath/2007/PartnerControls"> Toulouse</TermName>
          <TermId xmlns="http://schemas.microsoft.com/office/infopath/2007/PartnerControls">4631c293-d816-4767-8a32-a2fe4467ee72</TermId>
        </TermInfo>
      </Terms>
    </cfCentres0>
    <Thème_x0020_LL xmlns="d98edb7b-4b69-42c3-ba31-f9a07c1e3c46">Bureautique</Thème_x0020_L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ulaires CNES" ma:contentTypeID="0x01010000DC6006A7BDDE4C8FF96CE1CE05F6EF002240421B177A4145A68A1D0509C7E11F" ma:contentTypeVersion="32" ma:contentTypeDescription="" ma:contentTypeScope="" ma:versionID="20fc9d0e91a3108efffc919040ef0174">
  <xsd:schema xmlns:xsd="http://www.w3.org/2001/XMLSchema" xmlns:xs="http://www.w3.org/2001/XMLSchema" xmlns:p="http://schemas.microsoft.com/office/2006/metadata/properties" xmlns:ns1="http://schemas.microsoft.com/sharepoint/v3" xmlns:ns2="c04198d5-9d41-4f87-9c9b-25c9d99d68b2" xmlns:ns3="d98edb7b-4b69-42c3-ba31-f9a07c1e3c46" xmlns:ns4="1480e229-d1f0-4dea-859f-b8c45efabb7a" targetNamespace="http://schemas.microsoft.com/office/2006/metadata/properties" ma:root="true" ma:fieldsID="58b86b64be9c21acb1c15d57d92a79c2" ns1:_="" ns2:_="" ns3:_="" ns4:_="">
    <xsd:import namespace="http://schemas.microsoft.com/sharepoint/v3"/>
    <xsd:import namespace="c04198d5-9d41-4f87-9c9b-25c9d99d68b2"/>
    <xsd:import namespace="d98edb7b-4b69-42c3-ba31-f9a07c1e3c46"/>
    <xsd:import namespace="1480e229-d1f0-4dea-859f-b8c45efabb7a"/>
    <xsd:element name="properties">
      <xsd:complexType>
        <xsd:sequence>
          <xsd:element name="documentManagement">
            <xsd:complexType>
              <xsd:all>
                <xsd:element ref="ns2:Nature"/>
                <xsd:element ref="ns3:Thème_x0020_LL"/>
                <xsd:element ref="ns3:Services_x0020_Pratiques" minOccurs="0"/>
                <xsd:element ref="ns3:RespForm"/>
                <xsd:element ref="ns3:RespTheme" minOccurs="0"/>
                <xsd:element ref="ns3:Cible"/>
                <xsd:element ref="ns4:TaxCatchAll" minOccurs="0"/>
                <xsd:element ref="ns4:TaxCatchAllLabel" minOccurs="0"/>
                <xsd:element ref="ns3:cfCentres0" minOccurs="0"/>
                <xsd:element ref="ns1:DocumentSetDescrip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7" nillable="true" ma:displayName="Description" ma:description="Description de l’ensemble de documents" ma:hidden="true" ma:internalName="DocumentSetDescription" ma:readOnly="fals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4198d5-9d41-4f87-9c9b-25c9d99d68b2" elementFormDefault="qualified">
    <xsd:import namespace="http://schemas.microsoft.com/office/2006/documentManagement/types"/>
    <xsd:import namespace="http://schemas.microsoft.com/office/infopath/2007/PartnerControls"/>
    <xsd:element name="Nature" ma:index="2" ma:displayName="Nature" ma:default="Formulaire" ma:format="RadioButtons" ma:internalName="Nature">
      <xsd:simpleType>
        <xsd:restriction base="dms:Choice">
          <xsd:enumeration value="Formulaire"/>
          <xsd:enumeration value="Modèl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8edb7b-4b69-42c3-ba31-f9a07c1e3c46" elementFormDefault="qualified">
    <xsd:import namespace="http://schemas.microsoft.com/office/2006/documentManagement/types"/>
    <xsd:import namespace="http://schemas.microsoft.com/office/infopath/2007/PartnerControls"/>
    <xsd:element name="Thème_x0020_LL" ma:index="3" ma:displayName="Thème" ma:format="Dropdown" ma:internalName="Th_x00e8_me_x0020_LL">
      <xsd:simpleType>
        <xsd:restriction base="dms:Choice">
          <xsd:enumeration value="Z-archives"/>
          <xsd:enumeration value="Achats/recettes"/>
          <xsd:enumeration value="Actions R&amp;T"/>
          <xsd:enumeration value="ADHS"/>
          <xsd:enumeration value="Bureautique"/>
          <xsd:enumeration value="Conseil Administration"/>
          <xsd:enumeration value="Documentation Archives"/>
          <xsd:enumeration value="Gestion Finance"/>
          <xsd:enumeration value="Logistique, moyens généraux - Toulouse"/>
          <xsd:enumeration value="Logistique, moyens généraux - Kourou"/>
          <xsd:enumeration value="Logistique, moyens généraux, sécurité d'accès - Paris Daumesnil"/>
          <xsd:enumeration value="Logistique, moyens généraux, sécurité d'accès - Paris Les Halles"/>
          <xsd:enumeration value="Management des affaires et des projets"/>
          <xsd:enumeration value="Qualité"/>
          <xsd:enumeration value="Représentation"/>
          <xsd:enumeration value="Ressources Humaines"/>
          <xsd:enumeration value="Sécurité du travail Ergonomie Environnement"/>
          <xsd:enumeration value="SSI"/>
          <xsd:enumeration value="Sûreté Accès - Toulouse"/>
          <xsd:enumeration value="Sûreté Accès - Kourou"/>
          <xsd:enumeration value="Système d'information"/>
        </xsd:restriction>
      </xsd:simpleType>
    </xsd:element>
    <xsd:element name="Services_x0020_Pratiques" ma:index="4" nillable="true" ma:displayName="Thématique" ma:internalName="Services_x0020_Pratiques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urrier&amp;Colis"/>
                    <xsd:enumeration value="Dépannage, réparation, installation"/>
                    <xsd:enumeration value="Déplacement&amp;missions"/>
                    <xsd:enumeration value="Espace de travail"/>
                    <xsd:enumeration value="Informatique"/>
                    <xsd:enumeration value="Imprimerie&amp;média"/>
                    <xsd:enumeration value="Prestations de services"/>
                    <xsd:enumeration value="Prêt"/>
                    <xsd:enumeration value="Prévention&amp;santé"/>
                    <xsd:enumeration value="Protection&amp;sécurité"/>
                    <xsd:enumeration value="Réunions, rencontres&amp;événements"/>
                    <xsd:enumeration value="Téléphonie"/>
                    <xsd:enumeration value="----"/>
                    <xsd:enumeration value="RH Carrière"/>
                    <xsd:enumeration value="RH Temps de travail"/>
                    <xsd:enumeration value="RH Rémunération"/>
                    <xsd:enumeration value="RH Protection sociale"/>
                    <xsd:enumeration value="RH Santé au travail"/>
                    <xsd:enumeration value="RH Missions&amp;remboursement de frais"/>
                    <xsd:enumeration value="RH Accord&amp;réglementation"/>
                    <xsd:enumeration value="Management"/>
                    <xsd:enumeration value="Projet"/>
                  </xsd:restriction>
                </xsd:simpleType>
              </xsd:element>
            </xsd:sequence>
          </xsd:extension>
        </xsd:complexContent>
      </xsd:complexType>
    </xsd:element>
    <xsd:element name="RespForm" ma:index="5" ma:displayName="Responsable du formulaire" ma:description="Responsable du formulaire" ma:list="UserInfo" ma:SharePointGroup="8" ma:internalName="RespForm" ma:readOnly="false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spTheme" ma:index="6" nillable="true" ma:displayName="Correspondant de thème" ma:description="Correspondant de thème" ma:list="UserInfo" ma:SharePointGroup="41" ma:internalName="Responsable_x0020_de_x0020_th_x00e8_m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ible" ma:index="8" ma:displayName="Cible" ma:format="Dropdown" ma:internalName="Cible" ma:readOnly="false">
      <xsd:simpleType>
        <xsd:restriction base="dms:Choice">
          <xsd:enumeration value="Manager-C/Projet"/>
          <xsd:enumeration value="Secrétaire"/>
          <xsd:enumeration value="Salariés CNES"/>
          <xsd:enumeration value="Tout public"/>
        </xsd:restriction>
      </xsd:simpleType>
    </xsd:element>
    <xsd:element name="cfCentres0" ma:index="13" ma:taxonomy="true" ma:internalName="cfCentres0" ma:taxonomyFieldName="cfCentres" ma:displayName="Centres - Etablissements" ma:readOnly="false" ma:fieldId="{cfae7dbf-fc1c-4884-b2c3-5ccd83607b77}" ma:taxonomyMulti="true" ma:sspId="43899476-92d5-47bd-aa4b-8ef5a50c3054" ma:termSetId="28451ea1-9d87-422f-b714-f82e1d7878b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80e229-d1f0-4dea-859f-b8c45efabb7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bfb6061-b2cf-40ef-b5f8-aa9297de9445}" ma:internalName="TaxCatchAll" ma:showField="CatchAllData" ma:web="d98edb7b-4b69-42c3-ba31-f9a07c1e3c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5bfb6061-b2cf-40ef-b5f8-aa9297de9445}" ma:internalName="TaxCatchAllLabel" ma:readOnly="true" ma:showField="CatchAllDataLabel" ma:web="d98edb7b-4b69-42c3-ba31-f9a07c1e3c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33FBEC-7AB9-46F9-AC66-66346D60A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36A867-4093-432E-8127-59A54A2971D7}">
  <ds:schemaRefs>
    <ds:schemaRef ds:uri="http://www.w3.org/XML/1998/namespace"/>
    <ds:schemaRef ds:uri="1480e229-d1f0-4dea-859f-b8c45efabb7a"/>
    <ds:schemaRef ds:uri="http://purl.org/dc/terms/"/>
    <ds:schemaRef ds:uri="http://schemas.microsoft.com/sharepoint/v3"/>
    <ds:schemaRef ds:uri="http://purl.org/dc/elements/1.1/"/>
    <ds:schemaRef ds:uri="http://purl.org/dc/dcmitype/"/>
    <ds:schemaRef ds:uri="http://schemas.microsoft.com/office/2006/documentManagement/types"/>
    <ds:schemaRef ds:uri="c04198d5-9d41-4f87-9c9b-25c9d99d68b2"/>
    <ds:schemaRef ds:uri="http://schemas.microsoft.com/office/infopath/2007/PartnerControls"/>
    <ds:schemaRef ds:uri="http://schemas.openxmlformats.org/package/2006/metadata/core-properties"/>
    <ds:schemaRef ds:uri="d98edb7b-4b69-42c3-ba31-f9a07c1e3c4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B4F787E-422A-45D4-981A-65F4E83C55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04198d5-9d41-4f87-9c9b-25c9d99d68b2"/>
    <ds:schemaRef ds:uri="d98edb7b-4b69-42c3-ba31-f9a07c1e3c46"/>
    <ds:schemaRef ds:uri="1480e229-d1f0-4dea-859f-b8c45efabb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3619</TotalTime>
  <Words>273</Words>
  <Application>Microsoft Office PowerPoint</Application>
  <PresentationFormat>Personnalisé</PresentationFormat>
  <Paragraphs>45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4</vt:i4>
      </vt:variant>
    </vt:vector>
  </HeadingPairs>
  <TitlesOfParts>
    <vt:vector size="18" baseType="lpstr">
      <vt:lpstr>Arial</vt:lpstr>
      <vt:lpstr>Arial Black</vt:lpstr>
      <vt:lpstr>Calibri</vt:lpstr>
      <vt:lpstr>Courier New</vt:lpstr>
      <vt:lpstr>Times New Roman</vt:lpstr>
      <vt:lpstr>Verdana</vt:lpstr>
      <vt:lpstr>Wingdings</vt:lpstr>
      <vt:lpstr>CNES - Diapos Titre</vt:lpstr>
      <vt:lpstr>CNES - Sommaires</vt:lpstr>
      <vt:lpstr>CNES - Texte</vt:lpstr>
      <vt:lpstr>1_CNES - Diapos Titre</vt:lpstr>
      <vt:lpstr>2_CNES - Diapos Titre</vt:lpstr>
      <vt:lpstr>1_CNES - Texte</vt:lpstr>
      <vt:lpstr>Conception personnalisée</vt:lpstr>
      <vt:lpstr>Présentation PowerPoint</vt:lpstr>
      <vt:lpstr>Déroulé de la journée</vt:lpstr>
      <vt:lpstr>Déroulé de la journée</vt:lpstr>
      <vt:lpstr>Quelques a priori sur l’Open 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Lola PEIRE</dc:creator>
  <cp:lastModifiedBy>Dubois Emmanuel</cp:lastModifiedBy>
  <cp:revision>162</cp:revision>
  <cp:lastPrinted>2017-05-14T20:42:22Z</cp:lastPrinted>
  <dcterms:created xsi:type="dcterms:W3CDTF">2017-04-10T17:55:28Z</dcterms:created>
  <dcterms:modified xsi:type="dcterms:W3CDTF">2019-10-24T07:28:30Z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fCentres">
    <vt:lpwstr>26;#Kourou|10e6e4f8-5444-4c46-91d9-1d88f2248fca;#1;# Paris 2|e5d5a7c2-9e1f-49dd-b608-1d310d9817dc;#8;# Paris|808df145-e770-4e55-a124-c99bdc3fc87b;#2;# Toulouse|4631c293-d816-4767-8a32-a2fe4467ee72</vt:lpwstr>
  </property>
  <property fmtid="{D5CDD505-2E9C-101B-9397-08002B2CF9AE}" pid="3" name="Projet">
    <vt:lpwstr/>
  </property>
  <property fmtid="{D5CDD505-2E9C-101B-9397-08002B2CF9AE}" pid="4" name="Classification">
    <vt:lpwstr/>
  </property>
  <property fmtid="{D5CDD505-2E9C-101B-9397-08002B2CF9AE}" pid="5" name="Direction">
    <vt:lpwstr/>
  </property>
  <property fmtid="{D5CDD505-2E9C-101B-9397-08002B2CF9AE}" pid="6" name="ContentTypeId">
    <vt:lpwstr>0x01010000DC6006A7BDDE4C8FF96CE1CE05F6EF002240421B177A4145A68A1D0509C7E11F</vt:lpwstr>
  </property>
  <property fmtid="{D5CDD505-2E9C-101B-9397-08002B2CF9AE}" pid="7" name="Affiliation">
    <vt:lpwstr>CNES</vt:lpwstr>
  </property>
  <property fmtid="{D5CDD505-2E9C-101B-9397-08002B2CF9AE}" pid="8" name="n23abec99e074c2aa90fa92cbc1c54cd">
    <vt:lpwstr/>
  </property>
  <property fmtid="{D5CDD505-2E9C-101B-9397-08002B2CF9AE}" pid="9" name="n5aee8f940e84a44a9d0a82d1e7cc607">
    <vt:lpwstr/>
  </property>
  <property fmtid="{D5CDD505-2E9C-101B-9397-08002B2CF9AE}" pid="10" name="m87c471c6bd344bca5d69bd9ba6ed2b9">
    <vt:lpwstr/>
  </property>
</Properties>
</file>